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2"/>
  </p:sldMasterIdLst>
  <p:notesMasterIdLst>
    <p:notesMasterId r:id="rId11"/>
  </p:notesMasterIdLst>
  <p:handoutMasterIdLst>
    <p:handoutMasterId r:id="rId12"/>
  </p:handoutMasterIdLst>
  <p:sldIdLst>
    <p:sldId id="515" r:id="rId3"/>
    <p:sldId id="924" r:id="rId4"/>
    <p:sldId id="931" r:id="rId5"/>
    <p:sldId id="934" r:id="rId6"/>
    <p:sldId id="928" r:id="rId7"/>
    <p:sldId id="933" r:id="rId8"/>
    <p:sldId id="932" r:id="rId9"/>
    <p:sldId id="930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x, Elizabeth" initials="CE" lastIdx="8" clrIdx="0">
    <p:extLst>
      <p:ext uri="{19B8F6BF-5375-455C-9EA6-DF929625EA0E}">
        <p15:presenceInfo xmlns:p15="http://schemas.microsoft.com/office/powerpoint/2012/main" userId="S-1-5-21-104687986-1973641148-1846952604-15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9D1"/>
    <a:srgbClr val="21BEE3"/>
    <a:srgbClr val="5A92A6"/>
    <a:srgbClr val="669999"/>
    <a:srgbClr val="0094C8"/>
    <a:srgbClr val="E8D1FF"/>
    <a:srgbClr val="9B8EF2"/>
    <a:srgbClr val="7891DD"/>
    <a:srgbClr val="6BA0BF"/>
    <a:srgbClr val="F3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564" autoAdjust="0"/>
  </p:normalViewPr>
  <p:slideViewPr>
    <p:cSldViewPr>
      <p:cViewPr varScale="1">
        <p:scale>
          <a:sx n="100" d="100"/>
          <a:sy n="100" d="100"/>
        </p:scale>
        <p:origin x="354" y="84"/>
      </p:cViewPr>
      <p:guideLst>
        <p:guide orient="horz" pos="384"/>
        <p:guide pos="3840"/>
        <p:guide pos="256"/>
      </p:guideLst>
    </p:cSldViewPr>
  </p:slideViewPr>
  <p:outlineViewPr>
    <p:cViewPr>
      <p:scale>
        <a:sx n="33" d="100"/>
        <a:sy n="33" d="100"/>
      </p:scale>
      <p:origin x="0" y="-369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r>
              <a:rPr lang="en-US" dirty="0"/>
              <a:t>Transportation Committee Item 6 | September 21, 2018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0B6EC5B-DE15-4B62-9DC0-DE1BD893DD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r>
              <a:rPr lang="en-US" dirty="0"/>
              <a:t>Transportation Committee Item 6 | September 21, 2018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3FACB9-4E35-4CB3-835A-2EBF55FAED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D4749-20FD-4E82-A484-83ED3B0D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Transportation Committee Item 6 | September 21, 2018</a:t>
            </a:r>
          </a:p>
        </p:txBody>
      </p:sp>
    </p:spTree>
    <p:extLst>
      <p:ext uri="{BB962C8B-B14F-4D97-AF65-F5344CB8AC3E}">
        <p14:creationId xmlns:p14="http://schemas.microsoft.com/office/powerpoint/2010/main" val="121074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9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9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1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0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7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Transportation Committee Item 6 | September 21,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8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US" sz="2600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733801"/>
            <a:ext cx="8331200" cy="1677987"/>
          </a:xfrm>
        </p:spPr>
        <p:txBody>
          <a:bodyPr/>
          <a:lstStyle>
            <a:lvl1pPr marL="0" indent="0" algn="r">
              <a:defRPr sz="29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45280F-DE53-48B1-9FB9-96A39916642A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9990667" y="1066800"/>
            <a:ext cx="1784351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423335" y="3657600"/>
            <a:ext cx="109728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US" sz="2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92150" indent="-347663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  <a:defRPr/>
            </a:lvl2pPr>
            <a:lvl3pPr>
              <a:buClr>
                <a:srgbClr val="7030A0"/>
              </a:buClr>
              <a:buSzPct val="75000"/>
              <a:defRPr/>
            </a:lvl3pPr>
            <a:lvl4pPr marL="1281113" indent="-292100">
              <a:buSzPct val="100000"/>
              <a:buFont typeface="Arial" panose="020B0604020202020204" pitchFamily="34" charset="0"/>
              <a:buChar char="•"/>
              <a:defRPr/>
            </a:lvl4pPr>
            <a:lvl5pPr marL="1598613" indent="-315913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19240" y="6451600"/>
            <a:ext cx="1345560" cy="228600"/>
          </a:xfrm>
        </p:spPr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92AEBA9-7A78-4D79-B8C1-8A591DB0E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533" y="6501528"/>
            <a:ext cx="1377472" cy="1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92150" indent="-347663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  <a:defRPr/>
            </a:lvl2pPr>
            <a:lvl3pPr>
              <a:buClr>
                <a:srgbClr val="7030A0"/>
              </a:buClr>
              <a:buSzPct val="75000"/>
              <a:defRPr/>
            </a:lvl3pPr>
            <a:lvl4pPr marL="1281113" indent="-292100">
              <a:buSzPct val="100000"/>
              <a:buFont typeface="Arial" panose="020B0604020202020204" pitchFamily="34" charset="0"/>
              <a:buChar char="•"/>
              <a:defRPr/>
            </a:lvl4pPr>
            <a:lvl5pPr marL="1598613" indent="-315913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19240" y="6451600"/>
            <a:ext cx="1345560" cy="228600"/>
          </a:xfrm>
        </p:spPr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92AEBA9-7A78-4D79-B8C1-8A591DB0E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533" y="6501528"/>
            <a:ext cx="1377472" cy="1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524001"/>
            <a:ext cx="48260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524001"/>
            <a:ext cx="48260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53600" y="6400800"/>
            <a:ext cx="406400" cy="304800"/>
          </a:xfrm>
        </p:spPr>
        <p:txBody>
          <a:bodyPr/>
          <a:lstStyle>
            <a:lvl1pPr>
              <a:defRPr/>
            </a:lvl1pPr>
          </a:lstStyle>
          <a:p>
            <a:fld id="{0927AF89-6755-46F5-BBCF-E571D7F311A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13DE34-EE6A-440D-B5A1-A198D3BA45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6477001"/>
            <a:ext cx="1320800" cy="21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10617200" y="152400"/>
            <a:ext cx="0" cy="12954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6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10261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524001"/>
            <a:ext cx="98552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D7E5119E-5338-4B55-81DC-57EAC9440FD0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6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7" r:id="rId3"/>
    <p:sldLayoutId id="2147483656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rgbClr val="7030A0"/>
        </a:buClr>
        <a:buSzPct val="85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6">
            <a:lumMod val="60000"/>
            <a:lumOff val="40000"/>
          </a:schemeClr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20000"/>
            <a:lumOff val="80000"/>
          </a:schemeClr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170F83-14E6-435D-98CC-9ADE31297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77956"/>
            <a:ext cx="8153400" cy="2362200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Wu Sun &amp; Yun Ma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 Diego Association of Governments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 TRB Application Conference | June 4, 2019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15A082-C47D-497B-A8A7-38990A9EC656}"/>
              </a:ext>
            </a:extLst>
          </p:cNvPr>
          <p:cNvSpPr txBox="1">
            <a:spLocks/>
          </p:cNvSpPr>
          <p:nvPr/>
        </p:nvSpPr>
        <p:spPr bwMode="auto">
          <a:xfrm>
            <a:off x="762000" y="838200"/>
            <a:ext cx="8610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3800"/>
              </a:lnSpc>
              <a:buClrTx/>
              <a:buSzTx/>
              <a:buNone/>
            </a:pPr>
            <a:r>
              <a:rPr lang="en-US" sz="3600" kern="0" dirty="0"/>
              <a:t>Travel Time (Un)Reliability Sensitivity Tests Using an Activity-Based Model: </a:t>
            </a:r>
          </a:p>
          <a:p>
            <a:pPr algn="ctr">
              <a:lnSpc>
                <a:spcPts val="3800"/>
              </a:lnSpc>
              <a:buClrTx/>
              <a:buSzTx/>
              <a:buNone/>
            </a:pPr>
            <a:r>
              <a:rPr lang="en-US" sz="3600" kern="0" dirty="0"/>
              <a:t>A San Diego Study</a:t>
            </a:r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9103B25A-0CF1-402B-A3A5-A5F6E211BC8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90026"/>
            <a:ext cx="2743200" cy="480291"/>
            <a:chOff x="619" y="301"/>
            <a:chExt cx="4752" cy="832"/>
          </a:xfrm>
        </p:grpSpPr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0D908D31-9BB8-4C17-BBB3-B93017551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" y="301"/>
              <a:ext cx="4752" cy="832"/>
            </a:xfrm>
            <a:custGeom>
              <a:avLst/>
              <a:gdLst>
                <a:gd name="T0" fmla="*/ 1301 w 8188"/>
                <a:gd name="T1" fmla="*/ 1346 h 1430"/>
                <a:gd name="T2" fmla="*/ 986 w 8188"/>
                <a:gd name="T3" fmla="*/ 1291 h 1430"/>
                <a:gd name="T4" fmla="*/ 666 w 8188"/>
                <a:gd name="T5" fmla="*/ 1210 h 1430"/>
                <a:gd name="T6" fmla="*/ 403 w 8188"/>
                <a:gd name="T7" fmla="*/ 1123 h 1430"/>
                <a:gd name="T8" fmla="*/ 242 w 8188"/>
                <a:gd name="T9" fmla="*/ 1038 h 1430"/>
                <a:gd name="T10" fmla="*/ 120 w 8188"/>
                <a:gd name="T11" fmla="*/ 938 h 1430"/>
                <a:gd name="T12" fmla="*/ 48 w 8188"/>
                <a:gd name="T13" fmla="*/ 847 h 1430"/>
                <a:gd name="T14" fmla="*/ 14 w 8188"/>
                <a:gd name="T15" fmla="*/ 770 h 1430"/>
                <a:gd name="T16" fmla="*/ 0 w 8188"/>
                <a:gd name="T17" fmla="*/ 690 h 1430"/>
                <a:gd name="T18" fmla="*/ 6 w 8188"/>
                <a:gd name="T19" fmla="*/ 608 h 1430"/>
                <a:gd name="T20" fmla="*/ 38 w 8188"/>
                <a:gd name="T21" fmla="*/ 526 h 1430"/>
                <a:gd name="T22" fmla="*/ 92 w 8188"/>
                <a:gd name="T23" fmla="*/ 448 h 1430"/>
                <a:gd name="T24" fmla="*/ 208 w 8188"/>
                <a:gd name="T25" fmla="*/ 338 h 1430"/>
                <a:gd name="T26" fmla="*/ 327 w 8188"/>
                <a:gd name="T27" fmla="*/ 258 h 1430"/>
                <a:gd name="T28" fmla="*/ 536 w 8188"/>
                <a:gd name="T29" fmla="*/ 153 h 1430"/>
                <a:gd name="T30" fmla="*/ 741 w 8188"/>
                <a:gd name="T31" fmla="*/ 84 h 1430"/>
                <a:gd name="T32" fmla="*/ 1021 w 8188"/>
                <a:gd name="T33" fmla="*/ 24 h 1430"/>
                <a:gd name="T34" fmla="*/ 1198 w 8188"/>
                <a:gd name="T35" fmla="*/ 0 h 1430"/>
                <a:gd name="T36" fmla="*/ 954 w 8188"/>
                <a:gd name="T37" fmla="*/ 63 h 1430"/>
                <a:gd name="T38" fmla="*/ 728 w 8188"/>
                <a:gd name="T39" fmla="*/ 140 h 1430"/>
                <a:gd name="T40" fmla="*/ 538 w 8188"/>
                <a:gd name="T41" fmla="*/ 227 h 1430"/>
                <a:gd name="T42" fmla="*/ 408 w 8188"/>
                <a:gd name="T43" fmla="*/ 307 h 1430"/>
                <a:gd name="T44" fmla="*/ 332 w 8188"/>
                <a:gd name="T45" fmla="*/ 376 h 1430"/>
                <a:gd name="T46" fmla="*/ 282 w 8188"/>
                <a:gd name="T47" fmla="*/ 451 h 1430"/>
                <a:gd name="T48" fmla="*/ 249 w 8188"/>
                <a:gd name="T49" fmla="*/ 527 h 1430"/>
                <a:gd name="T50" fmla="*/ 232 w 8188"/>
                <a:gd name="T51" fmla="*/ 606 h 1430"/>
                <a:gd name="T52" fmla="*/ 234 w 8188"/>
                <a:gd name="T53" fmla="*/ 657 h 1430"/>
                <a:gd name="T54" fmla="*/ 245 w 8188"/>
                <a:gd name="T55" fmla="*/ 708 h 1430"/>
                <a:gd name="T56" fmla="*/ 277 w 8188"/>
                <a:gd name="T57" fmla="*/ 771 h 1430"/>
                <a:gd name="T58" fmla="*/ 347 w 8188"/>
                <a:gd name="T59" fmla="*/ 844 h 1430"/>
                <a:gd name="T60" fmla="*/ 451 w 8188"/>
                <a:gd name="T61" fmla="*/ 913 h 1430"/>
                <a:gd name="T62" fmla="*/ 598 w 8188"/>
                <a:gd name="T63" fmla="*/ 976 h 1430"/>
                <a:gd name="T64" fmla="*/ 790 w 8188"/>
                <a:gd name="T65" fmla="*/ 1035 h 1430"/>
                <a:gd name="T66" fmla="*/ 1125 w 8188"/>
                <a:gd name="T67" fmla="*/ 1101 h 1430"/>
                <a:gd name="T68" fmla="*/ 1499 w 8188"/>
                <a:gd name="T69" fmla="*/ 1146 h 1430"/>
                <a:gd name="T70" fmla="*/ 1943 w 8188"/>
                <a:gd name="T71" fmla="*/ 1177 h 1430"/>
                <a:gd name="T72" fmla="*/ 2386 w 8188"/>
                <a:gd name="T73" fmla="*/ 1185 h 1430"/>
                <a:gd name="T74" fmla="*/ 2829 w 8188"/>
                <a:gd name="T75" fmla="*/ 1175 h 1430"/>
                <a:gd name="T76" fmla="*/ 3512 w 8188"/>
                <a:gd name="T77" fmla="*/ 1125 h 1430"/>
                <a:gd name="T78" fmla="*/ 4228 w 8188"/>
                <a:gd name="T79" fmla="*/ 1043 h 1430"/>
                <a:gd name="T80" fmla="*/ 5210 w 8188"/>
                <a:gd name="T81" fmla="*/ 907 h 1430"/>
                <a:gd name="T82" fmla="*/ 5886 w 8188"/>
                <a:gd name="T83" fmla="*/ 798 h 1430"/>
                <a:gd name="T84" fmla="*/ 6269 w 8188"/>
                <a:gd name="T85" fmla="*/ 717 h 1430"/>
                <a:gd name="T86" fmla="*/ 6756 w 8188"/>
                <a:gd name="T87" fmla="*/ 584 h 1430"/>
                <a:gd name="T88" fmla="*/ 6790 w 8188"/>
                <a:gd name="T89" fmla="*/ 289 h 1430"/>
                <a:gd name="T90" fmla="*/ 7097 w 8188"/>
                <a:gd name="T91" fmla="*/ 1175 h 1430"/>
                <a:gd name="T92" fmla="*/ 6791 w 8188"/>
                <a:gd name="T93" fmla="*/ 980 h 1430"/>
                <a:gd name="T94" fmla="*/ 6039 w 8188"/>
                <a:gd name="T95" fmla="*/ 1137 h 1430"/>
                <a:gd name="T96" fmla="*/ 5314 w 8188"/>
                <a:gd name="T97" fmla="*/ 1262 h 1430"/>
                <a:gd name="T98" fmla="*/ 4794 w 8188"/>
                <a:gd name="T99" fmla="*/ 1332 h 1430"/>
                <a:gd name="T100" fmla="*/ 4271 w 8188"/>
                <a:gd name="T101" fmla="*/ 1382 h 1430"/>
                <a:gd name="T102" fmla="*/ 3540 w 8188"/>
                <a:gd name="T103" fmla="*/ 1416 h 1430"/>
                <a:gd name="T104" fmla="*/ 2818 w 8188"/>
                <a:gd name="T105" fmla="*/ 1430 h 1430"/>
                <a:gd name="T106" fmla="*/ 2169 w 8188"/>
                <a:gd name="T107" fmla="*/ 1422 h 1430"/>
                <a:gd name="T108" fmla="*/ 1713 w 8188"/>
                <a:gd name="T109" fmla="*/ 1396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8" h="1430">
                  <a:moveTo>
                    <a:pt x="1557" y="1381"/>
                  </a:moveTo>
                  <a:lnTo>
                    <a:pt x="1301" y="1346"/>
                  </a:lnTo>
                  <a:lnTo>
                    <a:pt x="1175" y="1327"/>
                  </a:lnTo>
                  <a:lnTo>
                    <a:pt x="986" y="1291"/>
                  </a:lnTo>
                  <a:lnTo>
                    <a:pt x="860" y="1262"/>
                  </a:lnTo>
                  <a:lnTo>
                    <a:pt x="666" y="1210"/>
                  </a:lnTo>
                  <a:lnTo>
                    <a:pt x="499" y="1158"/>
                  </a:lnTo>
                  <a:lnTo>
                    <a:pt x="403" y="1123"/>
                  </a:lnTo>
                  <a:lnTo>
                    <a:pt x="318" y="1081"/>
                  </a:lnTo>
                  <a:lnTo>
                    <a:pt x="242" y="1038"/>
                  </a:lnTo>
                  <a:lnTo>
                    <a:pt x="176" y="989"/>
                  </a:lnTo>
                  <a:lnTo>
                    <a:pt x="120" y="938"/>
                  </a:lnTo>
                  <a:lnTo>
                    <a:pt x="73" y="884"/>
                  </a:lnTo>
                  <a:lnTo>
                    <a:pt x="48" y="847"/>
                  </a:lnTo>
                  <a:lnTo>
                    <a:pt x="29" y="809"/>
                  </a:lnTo>
                  <a:lnTo>
                    <a:pt x="14" y="770"/>
                  </a:lnTo>
                  <a:lnTo>
                    <a:pt x="4" y="731"/>
                  </a:lnTo>
                  <a:lnTo>
                    <a:pt x="0" y="690"/>
                  </a:lnTo>
                  <a:lnTo>
                    <a:pt x="0" y="649"/>
                  </a:lnTo>
                  <a:lnTo>
                    <a:pt x="6" y="608"/>
                  </a:lnTo>
                  <a:lnTo>
                    <a:pt x="18" y="566"/>
                  </a:lnTo>
                  <a:lnTo>
                    <a:pt x="38" y="526"/>
                  </a:lnTo>
                  <a:lnTo>
                    <a:pt x="62" y="487"/>
                  </a:lnTo>
                  <a:lnTo>
                    <a:pt x="92" y="448"/>
                  </a:lnTo>
                  <a:lnTo>
                    <a:pt x="146" y="393"/>
                  </a:lnTo>
                  <a:lnTo>
                    <a:pt x="208" y="338"/>
                  </a:lnTo>
                  <a:lnTo>
                    <a:pt x="277" y="289"/>
                  </a:lnTo>
                  <a:lnTo>
                    <a:pt x="327" y="258"/>
                  </a:lnTo>
                  <a:lnTo>
                    <a:pt x="430" y="201"/>
                  </a:lnTo>
                  <a:lnTo>
                    <a:pt x="536" y="153"/>
                  </a:lnTo>
                  <a:lnTo>
                    <a:pt x="639" y="114"/>
                  </a:lnTo>
                  <a:lnTo>
                    <a:pt x="741" y="84"/>
                  </a:lnTo>
                  <a:lnTo>
                    <a:pt x="889" y="48"/>
                  </a:lnTo>
                  <a:lnTo>
                    <a:pt x="1021" y="24"/>
                  </a:lnTo>
                  <a:lnTo>
                    <a:pt x="1185" y="1"/>
                  </a:lnTo>
                  <a:lnTo>
                    <a:pt x="1198" y="0"/>
                  </a:lnTo>
                  <a:lnTo>
                    <a:pt x="1079" y="27"/>
                  </a:lnTo>
                  <a:lnTo>
                    <a:pt x="954" y="63"/>
                  </a:lnTo>
                  <a:lnTo>
                    <a:pt x="805" y="111"/>
                  </a:lnTo>
                  <a:lnTo>
                    <a:pt x="728" y="140"/>
                  </a:lnTo>
                  <a:lnTo>
                    <a:pt x="612" y="190"/>
                  </a:lnTo>
                  <a:lnTo>
                    <a:pt x="538" y="227"/>
                  </a:lnTo>
                  <a:lnTo>
                    <a:pt x="470" y="266"/>
                  </a:lnTo>
                  <a:lnTo>
                    <a:pt x="408" y="307"/>
                  </a:lnTo>
                  <a:lnTo>
                    <a:pt x="355" y="352"/>
                  </a:lnTo>
                  <a:lnTo>
                    <a:pt x="332" y="376"/>
                  </a:lnTo>
                  <a:lnTo>
                    <a:pt x="312" y="401"/>
                  </a:lnTo>
                  <a:lnTo>
                    <a:pt x="282" y="451"/>
                  </a:lnTo>
                  <a:lnTo>
                    <a:pt x="258" y="502"/>
                  </a:lnTo>
                  <a:lnTo>
                    <a:pt x="249" y="527"/>
                  </a:lnTo>
                  <a:lnTo>
                    <a:pt x="236" y="580"/>
                  </a:lnTo>
                  <a:lnTo>
                    <a:pt x="232" y="606"/>
                  </a:lnTo>
                  <a:lnTo>
                    <a:pt x="231" y="632"/>
                  </a:lnTo>
                  <a:lnTo>
                    <a:pt x="234" y="657"/>
                  </a:lnTo>
                  <a:lnTo>
                    <a:pt x="238" y="683"/>
                  </a:lnTo>
                  <a:lnTo>
                    <a:pt x="245" y="708"/>
                  </a:lnTo>
                  <a:lnTo>
                    <a:pt x="256" y="733"/>
                  </a:lnTo>
                  <a:lnTo>
                    <a:pt x="277" y="771"/>
                  </a:lnTo>
                  <a:lnTo>
                    <a:pt x="307" y="808"/>
                  </a:lnTo>
                  <a:lnTo>
                    <a:pt x="347" y="844"/>
                  </a:lnTo>
                  <a:lnTo>
                    <a:pt x="394" y="880"/>
                  </a:lnTo>
                  <a:lnTo>
                    <a:pt x="451" y="913"/>
                  </a:lnTo>
                  <a:lnTo>
                    <a:pt x="518" y="945"/>
                  </a:lnTo>
                  <a:lnTo>
                    <a:pt x="598" y="976"/>
                  </a:lnTo>
                  <a:lnTo>
                    <a:pt x="688" y="1006"/>
                  </a:lnTo>
                  <a:lnTo>
                    <a:pt x="790" y="1035"/>
                  </a:lnTo>
                  <a:lnTo>
                    <a:pt x="946" y="1070"/>
                  </a:lnTo>
                  <a:lnTo>
                    <a:pt x="1125" y="1101"/>
                  </a:lnTo>
                  <a:lnTo>
                    <a:pt x="1278" y="1122"/>
                  </a:lnTo>
                  <a:lnTo>
                    <a:pt x="1499" y="1146"/>
                  </a:lnTo>
                  <a:lnTo>
                    <a:pt x="1721" y="1164"/>
                  </a:lnTo>
                  <a:lnTo>
                    <a:pt x="1943" y="1177"/>
                  </a:lnTo>
                  <a:lnTo>
                    <a:pt x="2165" y="1184"/>
                  </a:lnTo>
                  <a:lnTo>
                    <a:pt x="2386" y="1185"/>
                  </a:lnTo>
                  <a:lnTo>
                    <a:pt x="2607" y="1183"/>
                  </a:lnTo>
                  <a:lnTo>
                    <a:pt x="2829" y="1175"/>
                  </a:lnTo>
                  <a:lnTo>
                    <a:pt x="3168" y="1154"/>
                  </a:lnTo>
                  <a:lnTo>
                    <a:pt x="3512" y="1125"/>
                  </a:lnTo>
                  <a:lnTo>
                    <a:pt x="3864" y="1088"/>
                  </a:lnTo>
                  <a:lnTo>
                    <a:pt x="4228" y="1043"/>
                  </a:lnTo>
                  <a:lnTo>
                    <a:pt x="4604" y="994"/>
                  </a:lnTo>
                  <a:lnTo>
                    <a:pt x="5210" y="907"/>
                  </a:lnTo>
                  <a:lnTo>
                    <a:pt x="5576" y="852"/>
                  </a:lnTo>
                  <a:lnTo>
                    <a:pt x="5886" y="798"/>
                  </a:lnTo>
                  <a:lnTo>
                    <a:pt x="6054" y="765"/>
                  </a:lnTo>
                  <a:lnTo>
                    <a:pt x="6269" y="717"/>
                  </a:lnTo>
                  <a:lnTo>
                    <a:pt x="6533" y="648"/>
                  </a:lnTo>
                  <a:lnTo>
                    <a:pt x="6756" y="584"/>
                  </a:lnTo>
                  <a:lnTo>
                    <a:pt x="7067" y="485"/>
                  </a:lnTo>
                  <a:lnTo>
                    <a:pt x="6790" y="289"/>
                  </a:lnTo>
                  <a:lnTo>
                    <a:pt x="8188" y="285"/>
                  </a:lnTo>
                  <a:lnTo>
                    <a:pt x="7097" y="1175"/>
                  </a:lnTo>
                  <a:lnTo>
                    <a:pt x="7134" y="898"/>
                  </a:lnTo>
                  <a:lnTo>
                    <a:pt x="6791" y="980"/>
                  </a:lnTo>
                  <a:lnTo>
                    <a:pt x="6455" y="1054"/>
                  </a:lnTo>
                  <a:lnTo>
                    <a:pt x="6039" y="1137"/>
                  </a:lnTo>
                  <a:lnTo>
                    <a:pt x="5566" y="1222"/>
                  </a:lnTo>
                  <a:lnTo>
                    <a:pt x="5314" y="1262"/>
                  </a:lnTo>
                  <a:lnTo>
                    <a:pt x="5055" y="1299"/>
                  </a:lnTo>
                  <a:lnTo>
                    <a:pt x="4794" y="1332"/>
                  </a:lnTo>
                  <a:lnTo>
                    <a:pt x="4531" y="1360"/>
                  </a:lnTo>
                  <a:lnTo>
                    <a:pt x="4271" y="1382"/>
                  </a:lnTo>
                  <a:lnTo>
                    <a:pt x="3893" y="1403"/>
                  </a:lnTo>
                  <a:lnTo>
                    <a:pt x="3540" y="1416"/>
                  </a:lnTo>
                  <a:lnTo>
                    <a:pt x="3213" y="1426"/>
                  </a:lnTo>
                  <a:lnTo>
                    <a:pt x="2818" y="1430"/>
                  </a:lnTo>
                  <a:lnTo>
                    <a:pt x="2470" y="1429"/>
                  </a:lnTo>
                  <a:lnTo>
                    <a:pt x="2169" y="1422"/>
                  </a:lnTo>
                  <a:lnTo>
                    <a:pt x="1917" y="1411"/>
                  </a:lnTo>
                  <a:lnTo>
                    <a:pt x="1713" y="1396"/>
                  </a:lnTo>
                  <a:lnTo>
                    <a:pt x="1557" y="1381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D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5">
              <a:extLst>
                <a:ext uri="{FF2B5EF4-FFF2-40B4-BE49-F238E27FC236}">
                  <a16:creationId xmlns:a16="http://schemas.microsoft.com/office/drawing/2014/main" id="{7760FF75-56E6-466C-8F94-87A3ABACD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" y="336"/>
              <a:ext cx="636" cy="490"/>
            </a:xfrm>
            <a:custGeom>
              <a:avLst/>
              <a:gdLst>
                <a:gd name="T0" fmla="*/ 467 w 1096"/>
                <a:gd name="T1" fmla="*/ 5 h 845"/>
                <a:gd name="T2" fmla="*/ 446 w 1096"/>
                <a:gd name="T3" fmla="*/ 43 h 845"/>
                <a:gd name="T4" fmla="*/ 408 w 1096"/>
                <a:gd name="T5" fmla="*/ 111 h 845"/>
                <a:gd name="T6" fmla="*/ 357 w 1096"/>
                <a:gd name="T7" fmla="*/ 202 h 845"/>
                <a:gd name="T8" fmla="*/ 299 w 1096"/>
                <a:gd name="T9" fmla="*/ 309 h 845"/>
                <a:gd name="T10" fmla="*/ 235 w 1096"/>
                <a:gd name="T11" fmla="*/ 423 h 845"/>
                <a:gd name="T12" fmla="*/ 172 w 1096"/>
                <a:gd name="T13" fmla="*/ 536 h 845"/>
                <a:gd name="T14" fmla="*/ 112 w 1096"/>
                <a:gd name="T15" fmla="*/ 643 h 845"/>
                <a:gd name="T16" fmla="*/ 61 w 1096"/>
                <a:gd name="T17" fmla="*/ 734 h 845"/>
                <a:gd name="T18" fmla="*/ 23 w 1096"/>
                <a:gd name="T19" fmla="*/ 802 h 845"/>
                <a:gd name="T20" fmla="*/ 2 w 1096"/>
                <a:gd name="T21" fmla="*/ 840 h 845"/>
                <a:gd name="T22" fmla="*/ 20 w 1096"/>
                <a:gd name="T23" fmla="*/ 845 h 845"/>
                <a:gd name="T24" fmla="*/ 141 w 1096"/>
                <a:gd name="T25" fmla="*/ 845 h 845"/>
                <a:gd name="T26" fmla="*/ 287 w 1096"/>
                <a:gd name="T27" fmla="*/ 845 h 845"/>
                <a:gd name="T28" fmla="*/ 357 w 1096"/>
                <a:gd name="T29" fmla="*/ 845 h 845"/>
                <a:gd name="T30" fmla="*/ 406 w 1096"/>
                <a:gd name="T31" fmla="*/ 745 h 845"/>
                <a:gd name="T32" fmla="*/ 452 w 1096"/>
                <a:gd name="T33" fmla="*/ 709 h 845"/>
                <a:gd name="T34" fmla="*/ 600 w 1096"/>
                <a:gd name="T35" fmla="*/ 709 h 845"/>
                <a:gd name="T36" fmla="*/ 696 w 1096"/>
                <a:gd name="T37" fmla="*/ 709 h 845"/>
                <a:gd name="T38" fmla="*/ 703 w 1096"/>
                <a:gd name="T39" fmla="*/ 810 h 845"/>
                <a:gd name="T40" fmla="*/ 721 w 1096"/>
                <a:gd name="T41" fmla="*/ 845 h 845"/>
                <a:gd name="T42" fmla="*/ 829 w 1096"/>
                <a:gd name="T43" fmla="*/ 845 h 845"/>
                <a:gd name="T44" fmla="*/ 971 w 1096"/>
                <a:gd name="T45" fmla="*/ 845 h 845"/>
                <a:gd name="T46" fmla="*/ 1079 w 1096"/>
                <a:gd name="T47" fmla="*/ 845 h 845"/>
                <a:gd name="T48" fmla="*/ 1095 w 1096"/>
                <a:gd name="T49" fmla="*/ 838 h 845"/>
                <a:gd name="T50" fmla="*/ 1087 w 1096"/>
                <a:gd name="T51" fmla="*/ 788 h 845"/>
                <a:gd name="T52" fmla="*/ 1072 w 1096"/>
                <a:gd name="T53" fmla="*/ 701 h 845"/>
                <a:gd name="T54" fmla="*/ 1053 w 1096"/>
                <a:gd name="T55" fmla="*/ 586 h 845"/>
                <a:gd name="T56" fmla="*/ 1031 w 1096"/>
                <a:gd name="T57" fmla="*/ 455 h 845"/>
                <a:gd name="T58" fmla="*/ 1009 w 1096"/>
                <a:gd name="T59" fmla="*/ 323 h 845"/>
                <a:gd name="T60" fmla="*/ 990 w 1096"/>
                <a:gd name="T61" fmla="*/ 200 h 845"/>
                <a:gd name="T62" fmla="*/ 973 w 1096"/>
                <a:gd name="T63" fmla="*/ 97 h 845"/>
                <a:gd name="T64" fmla="*/ 961 w 1096"/>
                <a:gd name="T65" fmla="*/ 26 h 845"/>
                <a:gd name="T66" fmla="*/ 956 w 1096"/>
                <a:gd name="T67" fmla="*/ 0 h 845"/>
                <a:gd name="T68" fmla="*/ 906 w 1096"/>
                <a:gd name="T69" fmla="*/ 0 h 845"/>
                <a:gd name="T70" fmla="*/ 785 w 1096"/>
                <a:gd name="T71" fmla="*/ 0 h 845"/>
                <a:gd name="T72" fmla="*/ 641 w 1096"/>
                <a:gd name="T73" fmla="*/ 0 h 845"/>
                <a:gd name="T74" fmla="*/ 520 w 1096"/>
                <a:gd name="T75" fmla="*/ 0 h 845"/>
                <a:gd name="T76" fmla="*/ 469 w 1096"/>
                <a:gd name="T77" fmla="*/ 0 h 845"/>
                <a:gd name="T78" fmla="*/ 663 w 1096"/>
                <a:gd name="T79" fmla="*/ 189 h 845"/>
                <a:gd name="T80" fmla="*/ 666 w 1096"/>
                <a:gd name="T81" fmla="*/ 189 h 845"/>
                <a:gd name="T82" fmla="*/ 670 w 1096"/>
                <a:gd name="T83" fmla="*/ 271 h 845"/>
                <a:gd name="T84" fmla="*/ 677 w 1096"/>
                <a:gd name="T85" fmla="*/ 422 h 845"/>
                <a:gd name="T86" fmla="*/ 680 w 1096"/>
                <a:gd name="T87" fmla="*/ 503 h 845"/>
                <a:gd name="T88" fmla="*/ 560 w 1096"/>
                <a:gd name="T89" fmla="*/ 503 h 845"/>
                <a:gd name="T90" fmla="*/ 526 w 1096"/>
                <a:gd name="T91" fmla="*/ 485 h 845"/>
                <a:gd name="T92" fmla="*/ 574 w 1096"/>
                <a:gd name="T93" fmla="*/ 379 h 845"/>
                <a:gd name="T94" fmla="*/ 633 w 1096"/>
                <a:gd name="T95" fmla="*/ 252 h 845"/>
                <a:gd name="T96" fmla="*/ 660 w 1096"/>
                <a:gd name="T97" fmla="*/ 189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6" h="845">
                  <a:moveTo>
                    <a:pt x="469" y="0"/>
                  </a:moveTo>
                  <a:lnTo>
                    <a:pt x="467" y="5"/>
                  </a:lnTo>
                  <a:lnTo>
                    <a:pt x="459" y="20"/>
                  </a:lnTo>
                  <a:lnTo>
                    <a:pt x="446" y="43"/>
                  </a:lnTo>
                  <a:lnTo>
                    <a:pt x="429" y="74"/>
                  </a:lnTo>
                  <a:lnTo>
                    <a:pt x="408" y="111"/>
                  </a:lnTo>
                  <a:lnTo>
                    <a:pt x="384" y="155"/>
                  </a:lnTo>
                  <a:lnTo>
                    <a:pt x="357" y="202"/>
                  </a:lnTo>
                  <a:lnTo>
                    <a:pt x="329" y="254"/>
                  </a:lnTo>
                  <a:lnTo>
                    <a:pt x="299" y="309"/>
                  </a:lnTo>
                  <a:lnTo>
                    <a:pt x="266" y="366"/>
                  </a:lnTo>
                  <a:lnTo>
                    <a:pt x="235" y="423"/>
                  </a:lnTo>
                  <a:lnTo>
                    <a:pt x="203" y="480"/>
                  </a:lnTo>
                  <a:lnTo>
                    <a:pt x="172" y="536"/>
                  </a:lnTo>
                  <a:lnTo>
                    <a:pt x="141" y="591"/>
                  </a:lnTo>
                  <a:lnTo>
                    <a:pt x="112" y="643"/>
                  </a:lnTo>
                  <a:lnTo>
                    <a:pt x="85" y="690"/>
                  </a:lnTo>
                  <a:lnTo>
                    <a:pt x="61" y="734"/>
                  </a:lnTo>
                  <a:lnTo>
                    <a:pt x="41" y="771"/>
                  </a:lnTo>
                  <a:lnTo>
                    <a:pt x="23" y="802"/>
                  </a:lnTo>
                  <a:lnTo>
                    <a:pt x="11" y="825"/>
                  </a:lnTo>
                  <a:lnTo>
                    <a:pt x="2" y="840"/>
                  </a:lnTo>
                  <a:lnTo>
                    <a:pt x="0" y="845"/>
                  </a:lnTo>
                  <a:lnTo>
                    <a:pt x="20" y="845"/>
                  </a:lnTo>
                  <a:lnTo>
                    <a:pt x="70" y="845"/>
                  </a:lnTo>
                  <a:lnTo>
                    <a:pt x="141" y="845"/>
                  </a:lnTo>
                  <a:lnTo>
                    <a:pt x="217" y="845"/>
                  </a:lnTo>
                  <a:lnTo>
                    <a:pt x="287" y="845"/>
                  </a:lnTo>
                  <a:lnTo>
                    <a:pt x="338" y="845"/>
                  </a:lnTo>
                  <a:lnTo>
                    <a:pt x="357" y="845"/>
                  </a:lnTo>
                  <a:lnTo>
                    <a:pt x="375" y="810"/>
                  </a:lnTo>
                  <a:lnTo>
                    <a:pt x="406" y="745"/>
                  </a:lnTo>
                  <a:lnTo>
                    <a:pt x="423" y="709"/>
                  </a:lnTo>
                  <a:lnTo>
                    <a:pt x="452" y="709"/>
                  </a:lnTo>
                  <a:lnTo>
                    <a:pt x="520" y="709"/>
                  </a:lnTo>
                  <a:lnTo>
                    <a:pt x="600" y="709"/>
                  </a:lnTo>
                  <a:lnTo>
                    <a:pt x="667" y="709"/>
                  </a:lnTo>
                  <a:lnTo>
                    <a:pt x="696" y="709"/>
                  </a:lnTo>
                  <a:lnTo>
                    <a:pt x="698" y="745"/>
                  </a:lnTo>
                  <a:lnTo>
                    <a:pt x="703" y="810"/>
                  </a:lnTo>
                  <a:lnTo>
                    <a:pt x="705" y="845"/>
                  </a:lnTo>
                  <a:lnTo>
                    <a:pt x="721" y="845"/>
                  </a:lnTo>
                  <a:lnTo>
                    <a:pt x="766" y="845"/>
                  </a:lnTo>
                  <a:lnTo>
                    <a:pt x="829" y="845"/>
                  </a:lnTo>
                  <a:lnTo>
                    <a:pt x="900" y="845"/>
                  </a:lnTo>
                  <a:lnTo>
                    <a:pt x="971" y="845"/>
                  </a:lnTo>
                  <a:lnTo>
                    <a:pt x="1035" y="845"/>
                  </a:lnTo>
                  <a:lnTo>
                    <a:pt x="1079" y="845"/>
                  </a:lnTo>
                  <a:lnTo>
                    <a:pt x="1096" y="845"/>
                  </a:lnTo>
                  <a:lnTo>
                    <a:pt x="1095" y="838"/>
                  </a:lnTo>
                  <a:lnTo>
                    <a:pt x="1091" y="819"/>
                  </a:lnTo>
                  <a:lnTo>
                    <a:pt x="1087" y="788"/>
                  </a:lnTo>
                  <a:lnTo>
                    <a:pt x="1080" y="748"/>
                  </a:lnTo>
                  <a:lnTo>
                    <a:pt x="1072" y="701"/>
                  </a:lnTo>
                  <a:lnTo>
                    <a:pt x="1062" y="645"/>
                  </a:lnTo>
                  <a:lnTo>
                    <a:pt x="1053" y="586"/>
                  </a:lnTo>
                  <a:lnTo>
                    <a:pt x="1043" y="522"/>
                  </a:lnTo>
                  <a:lnTo>
                    <a:pt x="1031" y="455"/>
                  </a:lnTo>
                  <a:lnTo>
                    <a:pt x="1021" y="390"/>
                  </a:lnTo>
                  <a:lnTo>
                    <a:pt x="1009" y="323"/>
                  </a:lnTo>
                  <a:lnTo>
                    <a:pt x="999" y="260"/>
                  </a:lnTo>
                  <a:lnTo>
                    <a:pt x="990" y="200"/>
                  </a:lnTo>
                  <a:lnTo>
                    <a:pt x="981" y="144"/>
                  </a:lnTo>
                  <a:lnTo>
                    <a:pt x="973" y="97"/>
                  </a:lnTo>
                  <a:lnTo>
                    <a:pt x="966" y="57"/>
                  </a:lnTo>
                  <a:lnTo>
                    <a:pt x="961" y="26"/>
                  </a:lnTo>
                  <a:lnTo>
                    <a:pt x="958" y="7"/>
                  </a:lnTo>
                  <a:lnTo>
                    <a:pt x="956" y="0"/>
                  </a:lnTo>
                  <a:lnTo>
                    <a:pt x="943" y="0"/>
                  </a:lnTo>
                  <a:lnTo>
                    <a:pt x="906" y="0"/>
                  </a:lnTo>
                  <a:lnTo>
                    <a:pt x="852" y="0"/>
                  </a:lnTo>
                  <a:lnTo>
                    <a:pt x="785" y="0"/>
                  </a:lnTo>
                  <a:lnTo>
                    <a:pt x="713" y="0"/>
                  </a:lnTo>
                  <a:lnTo>
                    <a:pt x="641" y="0"/>
                  </a:lnTo>
                  <a:lnTo>
                    <a:pt x="575" y="0"/>
                  </a:lnTo>
                  <a:lnTo>
                    <a:pt x="520" y="0"/>
                  </a:lnTo>
                  <a:lnTo>
                    <a:pt x="483" y="0"/>
                  </a:lnTo>
                  <a:lnTo>
                    <a:pt x="469" y="0"/>
                  </a:lnTo>
                  <a:lnTo>
                    <a:pt x="660" y="189"/>
                  </a:lnTo>
                  <a:lnTo>
                    <a:pt x="663" y="189"/>
                  </a:lnTo>
                  <a:lnTo>
                    <a:pt x="665" y="189"/>
                  </a:lnTo>
                  <a:lnTo>
                    <a:pt x="666" y="189"/>
                  </a:lnTo>
                  <a:lnTo>
                    <a:pt x="667" y="212"/>
                  </a:lnTo>
                  <a:lnTo>
                    <a:pt x="670" y="271"/>
                  </a:lnTo>
                  <a:lnTo>
                    <a:pt x="673" y="346"/>
                  </a:lnTo>
                  <a:lnTo>
                    <a:pt x="677" y="422"/>
                  </a:lnTo>
                  <a:lnTo>
                    <a:pt x="679" y="480"/>
                  </a:lnTo>
                  <a:lnTo>
                    <a:pt x="680" y="503"/>
                  </a:lnTo>
                  <a:lnTo>
                    <a:pt x="637" y="503"/>
                  </a:lnTo>
                  <a:lnTo>
                    <a:pt x="560" y="503"/>
                  </a:lnTo>
                  <a:lnTo>
                    <a:pt x="518" y="503"/>
                  </a:lnTo>
                  <a:lnTo>
                    <a:pt x="526" y="485"/>
                  </a:lnTo>
                  <a:lnTo>
                    <a:pt x="546" y="440"/>
                  </a:lnTo>
                  <a:lnTo>
                    <a:pt x="574" y="379"/>
                  </a:lnTo>
                  <a:lnTo>
                    <a:pt x="604" y="313"/>
                  </a:lnTo>
                  <a:lnTo>
                    <a:pt x="633" y="252"/>
                  </a:lnTo>
                  <a:lnTo>
                    <a:pt x="652" y="207"/>
                  </a:lnTo>
                  <a:lnTo>
                    <a:pt x="660" y="189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36087360-EF1E-4D7E-82D6-31BB0FE13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336"/>
              <a:ext cx="609" cy="490"/>
            </a:xfrm>
            <a:custGeom>
              <a:avLst/>
              <a:gdLst>
                <a:gd name="T0" fmla="*/ 164 w 1051"/>
                <a:gd name="T1" fmla="*/ 7 h 845"/>
                <a:gd name="T2" fmla="*/ 155 w 1051"/>
                <a:gd name="T3" fmla="*/ 57 h 845"/>
                <a:gd name="T4" fmla="*/ 137 w 1051"/>
                <a:gd name="T5" fmla="*/ 144 h 845"/>
                <a:gd name="T6" fmla="*/ 114 w 1051"/>
                <a:gd name="T7" fmla="*/ 260 h 845"/>
                <a:gd name="T8" fmla="*/ 89 w 1051"/>
                <a:gd name="T9" fmla="*/ 390 h 845"/>
                <a:gd name="T10" fmla="*/ 64 w 1051"/>
                <a:gd name="T11" fmla="*/ 522 h 845"/>
                <a:gd name="T12" fmla="*/ 40 w 1051"/>
                <a:gd name="T13" fmla="*/ 645 h 845"/>
                <a:gd name="T14" fmla="*/ 19 w 1051"/>
                <a:gd name="T15" fmla="*/ 748 h 845"/>
                <a:gd name="T16" fmla="*/ 5 w 1051"/>
                <a:gd name="T17" fmla="*/ 819 h 845"/>
                <a:gd name="T18" fmla="*/ 0 w 1051"/>
                <a:gd name="T19" fmla="*/ 845 h 845"/>
                <a:gd name="T20" fmla="*/ 59 w 1051"/>
                <a:gd name="T21" fmla="*/ 845 h 845"/>
                <a:gd name="T22" fmla="*/ 188 w 1051"/>
                <a:gd name="T23" fmla="*/ 845 h 845"/>
                <a:gd name="T24" fmla="*/ 317 w 1051"/>
                <a:gd name="T25" fmla="*/ 845 h 845"/>
                <a:gd name="T26" fmla="*/ 376 w 1051"/>
                <a:gd name="T27" fmla="*/ 845 h 845"/>
                <a:gd name="T28" fmla="*/ 517 w 1051"/>
                <a:gd name="T29" fmla="*/ 844 h 845"/>
                <a:gd name="T30" fmla="*/ 612 w 1051"/>
                <a:gd name="T31" fmla="*/ 832 h 845"/>
                <a:gd name="T32" fmla="*/ 714 w 1051"/>
                <a:gd name="T33" fmla="*/ 807 h 845"/>
                <a:gd name="T34" fmla="*/ 800 w 1051"/>
                <a:gd name="T35" fmla="*/ 769 h 845"/>
                <a:gd name="T36" fmla="*/ 877 w 1051"/>
                <a:gd name="T37" fmla="*/ 715 h 845"/>
                <a:gd name="T38" fmla="*/ 942 w 1051"/>
                <a:gd name="T39" fmla="*/ 644 h 845"/>
                <a:gd name="T40" fmla="*/ 994 w 1051"/>
                <a:gd name="T41" fmla="*/ 561 h 845"/>
                <a:gd name="T42" fmla="*/ 1030 w 1051"/>
                <a:gd name="T43" fmla="*/ 467 h 845"/>
                <a:gd name="T44" fmla="*/ 1050 w 1051"/>
                <a:gd name="T45" fmla="*/ 360 h 845"/>
                <a:gd name="T46" fmla="*/ 1047 w 1051"/>
                <a:gd name="T47" fmla="*/ 255 h 845"/>
                <a:gd name="T48" fmla="*/ 1017 w 1051"/>
                <a:gd name="T49" fmla="*/ 165 h 845"/>
                <a:gd name="T50" fmla="*/ 969 w 1051"/>
                <a:gd name="T51" fmla="*/ 101 h 845"/>
                <a:gd name="T52" fmla="*/ 905 w 1051"/>
                <a:gd name="T53" fmla="*/ 53 h 845"/>
                <a:gd name="T54" fmla="*/ 818 w 1051"/>
                <a:gd name="T55" fmla="*/ 22 h 845"/>
                <a:gd name="T56" fmla="*/ 709 w 1051"/>
                <a:gd name="T57" fmla="*/ 6 h 845"/>
                <a:gd name="T58" fmla="*/ 619 w 1051"/>
                <a:gd name="T59" fmla="*/ 0 h 845"/>
                <a:gd name="T60" fmla="*/ 525 w 1051"/>
                <a:gd name="T61" fmla="*/ 0 h 845"/>
                <a:gd name="T62" fmla="*/ 422 w 1051"/>
                <a:gd name="T63" fmla="*/ 0 h 845"/>
                <a:gd name="T64" fmla="*/ 285 w 1051"/>
                <a:gd name="T65" fmla="*/ 0 h 845"/>
                <a:gd name="T66" fmla="*/ 182 w 1051"/>
                <a:gd name="T67" fmla="*/ 0 h 845"/>
                <a:gd name="T68" fmla="*/ 503 w 1051"/>
                <a:gd name="T69" fmla="*/ 193 h 845"/>
                <a:gd name="T70" fmla="*/ 512 w 1051"/>
                <a:gd name="T71" fmla="*/ 193 h 845"/>
                <a:gd name="T72" fmla="*/ 568 w 1051"/>
                <a:gd name="T73" fmla="*/ 195 h 845"/>
                <a:gd name="T74" fmla="*/ 631 w 1051"/>
                <a:gd name="T75" fmla="*/ 217 h 845"/>
                <a:gd name="T76" fmla="*/ 665 w 1051"/>
                <a:gd name="T77" fmla="*/ 290 h 845"/>
                <a:gd name="T78" fmla="*/ 656 w 1051"/>
                <a:gd name="T79" fmla="*/ 416 h 845"/>
                <a:gd name="T80" fmla="*/ 614 w 1051"/>
                <a:gd name="T81" fmla="*/ 549 h 845"/>
                <a:gd name="T82" fmla="*/ 551 w 1051"/>
                <a:gd name="T83" fmla="*/ 626 h 845"/>
                <a:gd name="T84" fmla="*/ 476 w 1051"/>
                <a:gd name="T85" fmla="*/ 648 h 845"/>
                <a:gd name="T86" fmla="*/ 416 w 1051"/>
                <a:gd name="T87" fmla="*/ 637 h 845"/>
                <a:gd name="T88" fmla="*/ 434 w 1051"/>
                <a:gd name="T89" fmla="*/ 551 h 845"/>
                <a:gd name="T90" fmla="*/ 458 w 1051"/>
                <a:gd name="T91" fmla="*/ 421 h 845"/>
                <a:gd name="T92" fmla="*/ 483 w 1051"/>
                <a:gd name="T93" fmla="*/ 292 h 845"/>
                <a:gd name="T94" fmla="*/ 500 w 1051"/>
                <a:gd name="T95" fmla="*/ 206 h 845"/>
                <a:gd name="T96" fmla="*/ 166 w 1051"/>
                <a:gd name="T9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51" h="845">
                  <a:moveTo>
                    <a:pt x="166" y="0"/>
                  </a:moveTo>
                  <a:lnTo>
                    <a:pt x="164" y="7"/>
                  </a:lnTo>
                  <a:lnTo>
                    <a:pt x="161" y="26"/>
                  </a:lnTo>
                  <a:lnTo>
                    <a:pt x="155" y="57"/>
                  </a:lnTo>
                  <a:lnTo>
                    <a:pt x="147" y="97"/>
                  </a:lnTo>
                  <a:lnTo>
                    <a:pt x="137" y="144"/>
                  </a:lnTo>
                  <a:lnTo>
                    <a:pt x="127" y="200"/>
                  </a:lnTo>
                  <a:lnTo>
                    <a:pt x="114" y="260"/>
                  </a:lnTo>
                  <a:lnTo>
                    <a:pt x="103" y="323"/>
                  </a:lnTo>
                  <a:lnTo>
                    <a:pt x="89" y="390"/>
                  </a:lnTo>
                  <a:lnTo>
                    <a:pt x="76" y="455"/>
                  </a:lnTo>
                  <a:lnTo>
                    <a:pt x="64" y="522"/>
                  </a:lnTo>
                  <a:lnTo>
                    <a:pt x="51" y="586"/>
                  </a:lnTo>
                  <a:lnTo>
                    <a:pt x="40" y="645"/>
                  </a:lnTo>
                  <a:lnTo>
                    <a:pt x="29" y="701"/>
                  </a:lnTo>
                  <a:lnTo>
                    <a:pt x="19" y="748"/>
                  </a:lnTo>
                  <a:lnTo>
                    <a:pt x="12" y="788"/>
                  </a:lnTo>
                  <a:lnTo>
                    <a:pt x="5" y="819"/>
                  </a:lnTo>
                  <a:lnTo>
                    <a:pt x="2" y="838"/>
                  </a:lnTo>
                  <a:lnTo>
                    <a:pt x="0" y="845"/>
                  </a:lnTo>
                  <a:lnTo>
                    <a:pt x="17" y="845"/>
                  </a:lnTo>
                  <a:lnTo>
                    <a:pt x="59" y="845"/>
                  </a:lnTo>
                  <a:lnTo>
                    <a:pt x="119" y="845"/>
                  </a:lnTo>
                  <a:lnTo>
                    <a:pt x="188" y="845"/>
                  </a:lnTo>
                  <a:lnTo>
                    <a:pt x="257" y="845"/>
                  </a:lnTo>
                  <a:lnTo>
                    <a:pt x="317" y="845"/>
                  </a:lnTo>
                  <a:lnTo>
                    <a:pt x="360" y="845"/>
                  </a:lnTo>
                  <a:lnTo>
                    <a:pt x="376" y="845"/>
                  </a:lnTo>
                  <a:lnTo>
                    <a:pt x="467" y="845"/>
                  </a:lnTo>
                  <a:lnTo>
                    <a:pt x="517" y="844"/>
                  </a:lnTo>
                  <a:lnTo>
                    <a:pt x="556" y="839"/>
                  </a:lnTo>
                  <a:lnTo>
                    <a:pt x="612" y="832"/>
                  </a:lnTo>
                  <a:lnTo>
                    <a:pt x="665" y="821"/>
                  </a:lnTo>
                  <a:lnTo>
                    <a:pt x="714" y="807"/>
                  </a:lnTo>
                  <a:lnTo>
                    <a:pt x="757" y="789"/>
                  </a:lnTo>
                  <a:lnTo>
                    <a:pt x="800" y="769"/>
                  </a:lnTo>
                  <a:lnTo>
                    <a:pt x="840" y="743"/>
                  </a:lnTo>
                  <a:lnTo>
                    <a:pt x="877" y="715"/>
                  </a:lnTo>
                  <a:lnTo>
                    <a:pt x="911" y="681"/>
                  </a:lnTo>
                  <a:lnTo>
                    <a:pt x="942" y="644"/>
                  </a:lnTo>
                  <a:lnTo>
                    <a:pt x="969" y="604"/>
                  </a:lnTo>
                  <a:lnTo>
                    <a:pt x="994" y="561"/>
                  </a:lnTo>
                  <a:lnTo>
                    <a:pt x="1014" y="515"/>
                  </a:lnTo>
                  <a:lnTo>
                    <a:pt x="1030" y="467"/>
                  </a:lnTo>
                  <a:lnTo>
                    <a:pt x="1042" y="416"/>
                  </a:lnTo>
                  <a:lnTo>
                    <a:pt x="1050" y="360"/>
                  </a:lnTo>
                  <a:lnTo>
                    <a:pt x="1051" y="306"/>
                  </a:lnTo>
                  <a:lnTo>
                    <a:pt x="1047" y="255"/>
                  </a:lnTo>
                  <a:lnTo>
                    <a:pt x="1035" y="208"/>
                  </a:lnTo>
                  <a:lnTo>
                    <a:pt x="1017" y="165"/>
                  </a:lnTo>
                  <a:lnTo>
                    <a:pt x="996" y="131"/>
                  </a:lnTo>
                  <a:lnTo>
                    <a:pt x="969" y="101"/>
                  </a:lnTo>
                  <a:lnTo>
                    <a:pt x="939" y="75"/>
                  </a:lnTo>
                  <a:lnTo>
                    <a:pt x="905" y="53"/>
                  </a:lnTo>
                  <a:lnTo>
                    <a:pt x="865" y="36"/>
                  </a:lnTo>
                  <a:lnTo>
                    <a:pt x="818" y="22"/>
                  </a:lnTo>
                  <a:lnTo>
                    <a:pt x="767" y="12"/>
                  </a:lnTo>
                  <a:lnTo>
                    <a:pt x="709" y="6"/>
                  </a:lnTo>
                  <a:lnTo>
                    <a:pt x="667" y="3"/>
                  </a:lnTo>
                  <a:lnTo>
                    <a:pt x="619" y="0"/>
                  </a:lnTo>
                  <a:lnTo>
                    <a:pt x="541" y="0"/>
                  </a:lnTo>
                  <a:lnTo>
                    <a:pt x="525" y="0"/>
                  </a:lnTo>
                  <a:lnTo>
                    <a:pt x="482" y="0"/>
                  </a:lnTo>
                  <a:lnTo>
                    <a:pt x="422" y="0"/>
                  </a:lnTo>
                  <a:lnTo>
                    <a:pt x="353" y="0"/>
                  </a:lnTo>
                  <a:lnTo>
                    <a:pt x="285" y="0"/>
                  </a:lnTo>
                  <a:lnTo>
                    <a:pt x="224" y="0"/>
                  </a:lnTo>
                  <a:lnTo>
                    <a:pt x="182" y="0"/>
                  </a:lnTo>
                  <a:lnTo>
                    <a:pt x="166" y="0"/>
                  </a:lnTo>
                  <a:lnTo>
                    <a:pt x="503" y="193"/>
                  </a:lnTo>
                  <a:lnTo>
                    <a:pt x="506" y="193"/>
                  </a:lnTo>
                  <a:lnTo>
                    <a:pt x="512" y="193"/>
                  </a:lnTo>
                  <a:lnTo>
                    <a:pt x="515" y="193"/>
                  </a:lnTo>
                  <a:lnTo>
                    <a:pt x="568" y="195"/>
                  </a:lnTo>
                  <a:lnTo>
                    <a:pt x="604" y="203"/>
                  </a:lnTo>
                  <a:lnTo>
                    <a:pt x="631" y="217"/>
                  </a:lnTo>
                  <a:lnTo>
                    <a:pt x="654" y="247"/>
                  </a:lnTo>
                  <a:lnTo>
                    <a:pt x="665" y="290"/>
                  </a:lnTo>
                  <a:lnTo>
                    <a:pt x="666" y="346"/>
                  </a:lnTo>
                  <a:lnTo>
                    <a:pt x="656" y="416"/>
                  </a:lnTo>
                  <a:lnTo>
                    <a:pt x="638" y="490"/>
                  </a:lnTo>
                  <a:lnTo>
                    <a:pt x="614" y="549"/>
                  </a:lnTo>
                  <a:lnTo>
                    <a:pt x="586" y="594"/>
                  </a:lnTo>
                  <a:lnTo>
                    <a:pt x="551" y="626"/>
                  </a:lnTo>
                  <a:lnTo>
                    <a:pt x="520" y="641"/>
                  </a:lnTo>
                  <a:lnTo>
                    <a:pt x="476" y="648"/>
                  </a:lnTo>
                  <a:lnTo>
                    <a:pt x="414" y="650"/>
                  </a:lnTo>
                  <a:lnTo>
                    <a:pt x="416" y="637"/>
                  </a:lnTo>
                  <a:lnTo>
                    <a:pt x="423" y="602"/>
                  </a:lnTo>
                  <a:lnTo>
                    <a:pt x="434" y="551"/>
                  </a:lnTo>
                  <a:lnTo>
                    <a:pt x="445" y="489"/>
                  </a:lnTo>
                  <a:lnTo>
                    <a:pt x="458" y="421"/>
                  </a:lnTo>
                  <a:lnTo>
                    <a:pt x="472" y="354"/>
                  </a:lnTo>
                  <a:lnTo>
                    <a:pt x="483" y="292"/>
                  </a:lnTo>
                  <a:lnTo>
                    <a:pt x="494" y="240"/>
                  </a:lnTo>
                  <a:lnTo>
                    <a:pt x="500" y="206"/>
                  </a:lnTo>
                  <a:lnTo>
                    <a:pt x="503" y="19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5852E2B-A451-42D1-B5C3-3FB62A346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23"/>
              <a:ext cx="587" cy="516"/>
            </a:xfrm>
            <a:custGeom>
              <a:avLst/>
              <a:gdLst>
                <a:gd name="T0" fmla="*/ 1012 w 1012"/>
                <a:gd name="T1" fmla="*/ 245 h 888"/>
                <a:gd name="T2" fmla="*/ 1009 w 1012"/>
                <a:gd name="T3" fmla="*/ 174 h 888"/>
                <a:gd name="T4" fmla="*/ 984 w 1012"/>
                <a:gd name="T5" fmla="*/ 115 h 888"/>
                <a:gd name="T6" fmla="*/ 940 w 1012"/>
                <a:gd name="T7" fmla="*/ 69 h 888"/>
                <a:gd name="T8" fmla="*/ 874 w 1012"/>
                <a:gd name="T9" fmla="*/ 34 h 888"/>
                <a:gd name="T10" fmla="*/ 788 w 1012"/>
                <a:gd name="T11" fmla="*/ 12 h 888"/>
                <a:gd name="T12" fmla="*/ 682 w 1012"/>
                <a:gd name="T13" fmla="*/ 2 h 888"/>
                <a:gd name="T14" fmla="*/ 595 w 1012"/>
                <a:gd name="T15" fmla="*/ 1 h 888"/>
                <a:gd name="T16" fmla="*/ 539 w 1012"/>
                <a:gd name="T17" fmla="*/ 3 h 888"/>
                <a:gd name="T18" fmla="*/ 474 w 1012"/>
                <a:gd name="T19" fmla="*/ 11 h 888"/>
                <a:gd name="T20" fmla="*/ 406 w 1012"/>
                <a:gd name="T21" fmla="*/ 25 h 888"/>
                <a:gd name="T22" fmla="*/ 336 w 1012"/>
                <a:gd name="T23" fmla="*/ 47 h 888"/>
                <a:gd name="T24" fmla="*/ 266 w 1012"/>
                <a:gd name="T25" fmla="*/ 78 h 888"/>
                <a:gd name="T26" fmla="*/ 199 w 1012"/>
                <a:gd name="T27" fmla="*/ 122 h 888"/>
                <a:gd name="T28" fmla="*/ 138 w 1012"/>
                <a:gd name="T29" fmla="*/ 178 h 888"/>
                <a:gd name="T30" fmla="*/ 84 w 1012"/>
                <a:gd name="T31" fmla="*/ 250 h 888"/>
                <a:gd name="T32" fmla="*/ 41 w 1012"/>
                <a:gd name="T33" fmla="*/ 338 h 888"/>
                <a:gd name="T34" fmla="*/ 11 w 1012"/>
                <a:gd name="T35" fmla="*/ 444 h 888"/>
                <a:gd name="T36" fmla="*/ 3 w 1012"/>
                <a:gd name="T37" fmla="*/ 501 h 888"/>
                <a:gd name="T38" fmla="*/ 2 w 1012"/>
                <a:gd name="T39" fmla="*/ 600 h 888"/>
                <a:gd name="T40" fmla="*/ 20 w 1012"/>
                <a:gd name="T41" fmla="*/ 680 h 888"/>
                <a:gd name="T42" fmla="*/ 54 w 1012"/>
                <a:gd name="T43" fmla="*/ 744 h 888"/>
                <a:gd name="T44" fmla="*/ 100 w 1012"/>
                <a:gd name="T45" fmla="*/ 793 h 888"/>
                <a:gd name="T46" fmla="*/ 155 w 1012"/>
                <a:gd name="T47" fmla="*/ 830 h 888"/>
                <a:gd name="T48" fmla="*/ 217 w 1012"/>
                <a:gd name="T49" fmla="*/ 857 h 888"/>
                <a:gd name="T50" fmla="*/ 281 w 1012"/>
                <a:gd name="T51" fmla="*/ 874 h 888"/>
                <a:gd name="T52" fmla="*/ 344 w 1012"/>
                <a:gd name="T53" fmla="*/ 883 h 888"/>
                <a:gd name="T54" fmla="*/ 403 w 1012"/>
                <a:gd name="T55" fmla="*/ 887 h 888"/>
                <a:gd name="T56" fmla="*/ 477 w 1012"/>
                <a:gd name="T57" fmla="*/ 887 h 888"/>
                <a:gd name="T58" fmla="*/ 571 w 1012"/>
                <a:gd name="T59" fmla="*/ 882 h 888"/>
                <a:gd name="T60" fmla="*/ 668 w 1012"/>
                <a:gd name="T61" fmla="*/ 873 h 888"/>
                <a:gd name="T62" fmla="*/ 767 w 1012"/>
                <a:gd name="T63" fmla="*/ 859 h 888"/>
                <a:gd name="T64" fmla="*/ 866 w 1012"/>
                <a:gd name="T65" fmla="*/ 841 h 888"/>
                <a:gd name="T66" fmla="*/ 919 w 1012"/>
                <a:gd name="T67" fmla="*/ 814 h 888"/>
                <a:gd name="T68" fmla="*/ 939 w 1012"/>
                <a:gd name="T69" fmla="*/ 714 h 888"/>
                <a:gd name="T70" fmla="*/ 966 w 1012"/>
                <a:gd name="T71" fmla="*/ 570 h 888"/>
                <a:gd name="T72" fmla="*/ 992 w 1012"/>
                <a:gd name="T73" fmla="*/ 440 h 888"/>
                <a:gd name="T74" fmla="*/ 1002 w 1012"/>
                <a:gd name="T75" fmla="*/ 384 h 888"/>
                <a:gd name="T76" fmla="*/ 951 w 1012"/>
                <a:gd name="T77" fmla="*/ 384 h 888"/>
                <a:gd name="T78" fmla="*/ 830 w 1012"/>
                <a:gd name="T79" fmla="*/ 384 h 888"/>
                <a:gd name="T80" fmla="*/ 685 w 1012"/>
                <a:gd name="T81" fmla="*/ 384 h 888"/>
                <a:gd name="T82" fmla="*/ 563 w 1012"/>
                <a:gd name="T83" fmla="*/ 384 h 888"/>
                <a:gd name="T84" fmla="*/ 512 w 1012"/>
                <a:gd name="T85" fmla="*/ 384 h 888"/>
                <a:gd name="T86" fmla="*/ 488 w 1012"/>
                <a:gd name="T87" fmla="*/ 508 h 888"/>
                <a:gd name="T88" fmla="*/ 512 w 1012"/>
                <a:gd name="T89" fmla="*/ 551 h 888"/>
                <a:gd name="T90" fmla="*/ 608 w 1012"/>
                <a:gd name="T91" fmla="*/ 551 h 888"/>
                <a:gd name="T92" fmla="*/ 593 w 1012"/>
                <a:gd name="T93" fmla="*/ 627 h 888"/>
                <a:gd name="T94" fmla="*/ 558 w 1012"/>
                <a:gd name="T95" fmla="*/ 661 h 888"/>
                <a:gd name="T96" fmla="*/ 487 w 1012"/>
                <a:gd name="T97" fmla="*/ 668 h 888"/>
                <a:gd name="T98" fmla="*/ 409 w 1012"/>
                <a:gd name="T99" fmla="*/ 644 h 888"/>
                <a:gd name="T100" fmla="*/ 382 w 1012"/>
                <a:gd name="T101" fmla="*/ 584 h 888"/>
                <a:gd name="T102" fmla="*/ 386 w 1012"/>
                <a:gd name="T103" fmla="*/ 505 h 888"/>
                <a:gd name="T104" fmla="*/ 394 w 1012"/>
                <a:gd name="T105" fmla="*/ 464 h 888"/>
                <a:gd name="T106" fmla="*/ 413 w 1012"/>
                <a:gd name="T107" fmla="*/ 378 h 888"/>
                <a:gd name="T108" fmla="*/ 443 w 1012"/>
                <a:gd name="T109" fmla="*/ 299 h 888"/>
                <a:gd name="T110" fmla="*/ 494 w 1012"/>
                <a:gd name="T111" fmla="*/ 242 h 888"/>
                <a:gd name="T112" fmla="*/ 573 w 1012"/>
                <a:gd name="T113" fmla="*/ 219 h 888"/>
                <a:gd name="T114" fmla="*/ 647 w 1012"/>
                <a:gd name="T115" fmla="*/ 250 h 888"/>
                <a:gd name="T116" fmla="*/ 671 w 1012"/>
                <a:gd name="T117" fmla="*/ 285 h 888"/>
                <a:gd name="T118" fmla="*/ 791 w 1012"/>
                <a:gd name="T119" fmla="*/ 285 h 888"/>
                <a:gd name="T120" fmla="*/ 936 w 1012"/>
                <a:gd name="T121" fmla="*/ 285 h 888"/>
                <a:gd name="T122" fmla="*/ 1007 w 1012"/>
                <a:gd name="T123" fmla="*/ 285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2" h="888">
                  <a:moveTo>
                    <a:pt x="1007" y="285"/>
                  </a:moveTo>
                  <a:lnTo>
                    <a:pt x="1012" y="245"/>
                  </a:lnTo>
                  <a:lnTo>
                    <a:pt x="1012" y="207"/>
                  </a:lnTo>
                  <a:lnTo>
                    <a:pt x="1009" y="174"/>
                  </a:lnTo>
                  <a:lnTo>
                    <a:pt x="999" y="143"/>
                  </a:lnTo>
                  <a:lnTo>
                    <a:pt x="984" y="115"/>
                  </a:lnTo>
                  <a:lnTo>
                    <a:pt x="964" y="91"/>
                  </a:lnTo>
                  <a:lnTo>
                    <a:pt x="940" y="69"/>
                  </a:lnTo>
                  <a:lnTo>
                    <a:pt x="909" y="50"/>
                  </a:lnTo>
                  <a:lnTo>
                    <a:pt x="874" y="34"/>
                  </a:lnTo>
                  <a:lnTo>
                    <a:pt x="834" y="22"/>
                  </a:lnTo>
                  <a:lnTo>
                    <a:pt x="788" y="12"/>
                  </a:lnTo>
                  <a:lnTo>
                    <a:pt x="737" y="6"/>
                  </a:lnTo>
                  <a:lnTo>
                    <a:pt x="682" y="2"/>
                  </a:lnTo>
                  <a:lnTo>
                    <a:pt x="621" y="0"/>
                  </a:lnTo>
                  <a:lnTo>
                    <a:pt x="595" y="1"/>
                  </a:lnTo>
                  <a:lnTo>
                    <a:pt x="568" y="2"/>
                  </a:lnTo>
                  <a:lnTo>
                    <a:pt x="539" y="3"/>
                  </a:lnTo>
                  <a:lnTo>
                    <a:pt x="508" y="7"/>
                  </a:lnTo>
                  <a:lnTo>
                    <a:pt x="474" y="11"/>
                  </a:lnTo>
                  <a:lnTo>
                    <a:pt x="441" y="17"/>
                  </a:lnTo>
                  <a:lnTo>
                    <a:pt x="406" y="25"/>
                  </a:lnTo>
                  <a:lnTo>
                    <a:pt x="371" y="34"/>
                  </a:lnTo>
                  <a:lnTo>
                    <a:pt x="336" y="47"/>
                  </a:lnTo>
                  <a:lnTo>
                    <a:pt x="300" y="62"/>
                  </a:lnTo>
                  <a:lnTo>
                    <a:pt x="266" y="78"/>
                  </a:lnTo>
                  <a:lnTo>
                    <a:pt x="232" y="99"/>
                  </a:lnTo>
                  <a:lnTo>
                    <a:pt x="199" y="122"/>
                  </a:lnTo>
                  <a:lnTo>
                    <a:pt x="168" y="148"/>
                  </a:lnTo>
                  <a:lnTo>
                    <a:pt x="138" y="178"/>
                  </a:lnTo>
                  <a:lnTo>
                    <a:pt x="110" y="212"/>
                  </a:lnTo>
                  <a:lnTo>
                    <a:pt x="84" y="250"/>
                  </a:lnTo>
                  <a:lnTo>
                    <a:pt x="61" y="292"/>
                  </a:lnTo>
                  <a:lnTo>
                    <a:pt x="41" y="338"/>
                  </a:lnTo>
                  <a:lnTo>
                    <a:pt x="25" y="389"/>
                  </a:lnTo>
                  <a:lnTo>
                    <a:pt x="11" y="444"/>
                  </a:lnTo>
                  <a:lnTo>
                    <a:pt x="11" y="444"/>
                  </a:lnTo>
                  <a:lnTo>
                    <a:pt x="3" y="501"/>
                  </a:lnTo>
                  <a:lnTo>
                    <a:pt x="0" y="553"/>
                  </a:lnTo>
                  <a:lnTo>
                    <a:pt x="2" y="600"/>
                  </a:lnTo>
                  <a:lnTo>
                    <a:pt x="9" y="642"/>
                  </a:lnTo>
                  <a:lnTo>
                    <a:pt x="20" y="680"/>
                  </a:lnTo>
                  <a:lnTo>
                    <a:pt x="35" y="714"/>
                  </a:lnTo>
                  <a:lnTo>
                    <a:pt x="54" y="744"/>
                  </a:lnTo>
                  <a:lnTo>
                    <a:pt x="76" y="770"/>
                  </a:lnTo>
                  <a:lnTo>
                    <a:pt x="100" y="793"/>
                  </a:lnTo>
                  <a:lnTo>
                    <a:pt x="126" y="814"/>
                  </a:lnTo>
                  <a:lnTo>
                    <a:pt x="155" y="830"/>
                  </a:lnTo>
                  <a:lnTo>
                    <a:pt x="185" y="845"/>
                  </a:lnTo>
                  <a:lnTo>
                    <a:pt x="217" y="857"/>
                  </a:lnTo>
                  <a:lnTo>
                    <a:pt x="248" y="866"/>
                  </a:lnTo>
                  <a:lnTo>
                    <a:pt x="281" y="874"/>
                  </a:lnTo>
                  <a:lnTo>
                    <a:pt x="313" y="880"/>
                  </a:lnTo>
                  <a:lnTo>
                    <a:pt x="344" y="883"/>
                  </a:lnTo>
                  <a:lnTo>
                    <a:pt x="374" y="885"/>
                  </a:lnTo>
                  <a:lnTo>
                    <a:pt x="403" y="887"/>
                  </a:lnTo>
                  <a:lnTo>
                    <a:pt x="431" y="888"/>
                  </a:lnTo>
                  <a:lnTo>
                    <a:pt x="477" y="887"/>
                  </a:lnTo>
                  <a:lnTo>
                    <a:pt x="524" y="885"/>
                  </a:lnTo>
                  <a:lnTo>
                    <a:pt x="571" y="882"/>
                  </a:lnTo>
                  <a:lnTo>
                    <a:pt x="619" y="877"/>
                  </a:lnTo>
                  <a:lnTo>
                    <a:pt x="668" y="873"/>
                  </a:lnTo>
                  <a:lnTo>
                    <a:pt x="717" y="866"/>
                  </a:lnTo>
                  <a:lnTo>
                    <a:pt x="767" y="859"/>
                  </a:lnTo>
                  <a:lnTo>
                    <a:pt x="816" y="850"/>
                  </a:lnTo>
                  <a:lnTo>
                    <a:pt x="866" y="841"/>
                  </a:lnTo>
                  <a:lnTo>
                    <a:pt x="916" y="829"/>
                  </a:lnTo>
                  <a:lnTo>
                    <a:pt x="919" y="814"/>
                  </a:lnTo>
                  <a:lnTo>
                    <a:pt x="927" y="773"/>
                  </a:lnTo>
                  <a:lnTo>
                    <a:pt x="939" y="714"/>
                  </a:lnTo>
                  <a:lnTo>
                    <a:pt x="952" y="644"/>
                  </a:lnTo>
                  <a:lnTo>
                    <a:pt x="966" y="570"/>
                  </a:lnTo>
                  <a:lnTo>
                    <a:pt x="980" y="500"/>
                  </a:lnTo>
                  <a:lnTo>
                    <a:pt x="992" y="440"/>
                  </a:lnTo>
                  <a:lnTo>
                    <a:pt x="1000" y="399"/>
                  </a:lnTo>
                  <a:lnTo>
                    <a:pt x="1002" y="384"/>
                  </a:lnTo>
                  <a:lnTo>
                    <a:pt x="988" y="384"/>
                  </a:lnTo>
                  <a:lnTo>
                    <a:pt x="951" y="384"/>
                  </a:lnTo>
                  <a:lnTo>
                    <a:pt x="896" y="384"/>
                  </a:lnTo>
                  <a:lnTo>
                    <a:pt x="830" y="384"/>
                  </a:lnTo>
                  <a:lnTo>
                    <a:pt x="758" y="384"/>
                  </a:lnTo>
                  <a:lnTo>
                    <a:pt x="685" y="384"/>
                  </a:lnTo>
                  <a:lnTo>
                    <a:pt x="618" y="384"/>
                  </a:lnTo>
                  <a:lnTo>
                    <a:pt x="563" y="384"/>
                  </a:lnTo>
                  <a:lnTo>
                    <a:pt x="526" y="384"/>
                  </a:lnTo>
                  <a:lnTo>
                    <a:pt x="512" y="384"/>
                  </a:lnTo>
                  <a:lnTo>
                    <a:pt x="504" y="427"/>
                  </a:lnTo>
                  <a:lnTo>
                    <a:pt x="488" y="508"/>
                  </a:lnTo>
                  <a:lnTo>
                    <a:pt x="480" y="551"/>
                  </a:lnTo>
                  <a:lnTo>
                    <a:pt x="512" y="551"/>
                  </a:lnTo>
                  <a:lnTo>
                    <a:pt x="575" y="551"/>
                  </a:lnTo>
                  <a:lnTo>
                    <a:pt x="608" y="551"/>
                  </a:lnTo>
                  <a:lnTo>
                    <a:pt x="602" y="578"/>
                  </a:lnTo>
                  <a:lnTo>
                    <a:pt x="593" y="627"/>
                  </a:lnTo>
                  <a:lnTo>
                    <a:pt x="587" y="655"/>
                  </a:lnTo>
                  <a:lnTo>
                    <a:pt x="558" y="661"/>
                  </a:lnTo>
                  <a:lnTo>
                    <a:pt x="524" y="665"/>
                  </a:lnTo>
                  <a:lnTo>
                    <a:pt x="487" y="668"/>
                  </a:lnTo>
                  <a:lnTo>
                    <a:pt x="440" y="661"/>
                  </a:lnTo>
                  <a:lnTo>
                    <a:pt x="409" y="644"/>
                  </a:lnTo>
                  <a:lnTo>
                    <a:pt x="390" y="617"/>
                  </a:lnTo>
                  <a:lnTo>
                    <a:pt x="382" y="584"/>
                  </a:lnTo>
                  <a:lnTo>
                    <a:pt x="381" y="546"/>
                  </a:lnTo>
                  <a:lnTo>
                    <a:pt x="386" y="505"/>
                  </a:lnTo>
                  <a:lnTo>
                    <a:pt x="394" y="464"/>
                  </a:lnTo>
                  <a:lnTo>
                    <a:pt x="394" y="464"/>
                  </a:lnTo>
                  <a:lnTo>
                    <a:pt x="403" y="420"/>
                  </a:lnTo>
                  <a:lnTo>
                    <a:pt x="413" y="378"/>
                  </a:lnTo>
                  <a:lnTo>
                    <a:pt x="426" y="336"/>
                  </a:lnTo>
                  <a:lnTo>
                    <a:pt x="443" y="299"/>
                  </a:lnTo>
                  <a:lnTo>
                    <a:pt x="465" y="267"/>
                  </a:lnTo>
                  <a:lnTo>
                    <a:pt x="494" y="242"/>
                  </a:lnTo>
                  <a:lnTo>
                    <a:pt x="530" y="226"/>
                  </a:lnTo>
                  <a:lnTo>
                    <a:pt x="573" y="219"/>
                  </a:lnTo>
                  <a:lnTo>
                    <a:pt x="621" y="227"/>
                  </a:lnTo>
                  <a:lnTo>
                    <a:pt x="647" y="250"/>
                  </a:lnTo>
                  <a:lnTo>
                    <a:pt x="652" y="285"/>
                  </a:lnTo>
                  <a:lnTo>
                    <a:pt x="671" y="285"/>
                  </a:lnTo>
                  <a:lnTo>
                    <a:pt x="722" y="285"/>
                  </a:lnTo>
                  <a:lnTo>
                    <a:pt x="791" y="285"/>
                  </a:lnTo>
                  <a:lnTo>
                    <a:pt x="867" y="285"/>
                  </a:lnTo>
                  <a:lnTo>
                    <a:pt x="936" y="285"/>
                  </a:lnTo>
                  <a:lnTo>
                    <a:pt x="987" y="285"/>
                  </a:lnTo>
                  <a:lnTo>
                    <a:pt x="1007" y="2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9166C65A-4DC4-440D-8149-9C16F3B01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" y="323"/>
              <a:ext cx="549" cy="516"/>
            </a:xfrm>
            <a:custGeom>
              <a:avLst/>
              <a:gdLst>
                <a:gd name="T0" fmla="*/ 4 w 946"/>
                <a:gd name="T1" fmla="*/ 611 h 888"/>
                <a:gd name="T2" fmla="*/ 0 w 946"/>
                <a:gd name="T3" fmla="*/ 660 h 888"/>
                <a:gd name="T4" fmla="*/ 14 w 946"/>
                <a:gd name="T5" fmla="*/ 731 h 888"/>
                <a:gd name="T6" fmla="*/ 69 w 946"/>
                <a:gd name="T7" fmla="*/ 805 h 888"/>
                <a:gd name="T8" fmla="*/ 189 w 946"/>
                <a:gd name="T9" fmla="*/ 864 h 888"/>
                <a:gd name="T10" fmla="*/ 395 w 946"/>
                <a:gd name="T11" fmla="*/ 888 h 888"/>
                <a:gd name="T12" fmla="*/ 556 w 946"/>
                <a:gd name="T13" fmla="*/ 875 h 888"/>
                <a:gd name="T14" fmla="*/ 689 w 946"/>
                <a:gd name="T15" fmla="*/ 839 h 888"/>
                <a:gd name="T16" fmla="*/ 792 w 946"/>
                <a:gd name="T17" fmla="*/ 780 h 888"/>
                <a:gd name="T18" fmla="*/ 864 w 946"/>
                <a:gd name="T19" fmla="*/ 699 h 888"/>
                <a:gd name="T20" fmla="*/ 903 w 946"/>
                <a:gd name="T21" fmla="*/ 596 h 888"/>
                <a:gd name="T22" fmla="*/ 897 w 946"/>
                <a:gd name="T23" fmla="*/ 486 h 888"/>
                <a:gd name="T24" fmla="*/ 843 w 946"/>
                <a:gd name="T25" fmla="*/ 411 h 888"/>
                <a:gd name="T26" fmla="*/ 756 w 946"/>
                <a:gd name="T27" fmla="*/ 363 h 888"/>
                <a:gd name="T28" fmla="*/ 654 w 946"/>
                <a:gd name="T29" fmla="*/ 331 h 888"/>
                <a:gd name="T30" fmla="*/ 555 w 946"/>
                <a:gd name="T31" fmla="*/ 310 h 888"/>
                <a:gd name="T32" fmla="*/ 479 w 946"/>
                <a:gd name="T33" fmla="*/ 289 h 888"/>
                <a:gd name="T34" fmla="*/ 442 w 946"/>
                <a:gd name="T35" fmla="*/ 258 h 888"/>
                <a:gd name="T36" fmla="*/ 489 w 946"/>
                <a:gd name="T37" fmla="*/ 197 h 888"/>
                <a:gd name="T38" fmla="*/ 604 w 946"/>
                <a:gd name="T39" fmla="*/ 221 h 888"/>
                <a:gd name="T40" fmla="*/ 673 w 946"/>
                <a:gd name="T41" fmla="*/ 260 h 888"/>
                <a:gd name="T42" fmla="*/ 874 w 946"/>
                <a:gd name="T43" fmla="*/ 260 h 888"/>
                <a:gd name="T44" fmla="*/ 946 w 946"/>
                <a:gd name="T45" fmla="*/ 221 h 888"/>
                <a:gd name="T46" fmla="*/ 927 w 946"/>
                <a:gd name="T47" fmla="*/ 124 h 888"/>
                <a:gd name="T48" fmla="*/ 863 w 946"/>
                <a:gd name="T49" fmla="*/ 55 h 888"/>
                <a:gd name="T50" fmla="*/ 750 w 946"/>
                <a:gd name="T51" fmla="*/ 14 h 888"/>
                <a:gd name="T52" fmla="*/ 590 w 946"/>
                <a:gd name="T53" fmla="*/ 0 h 888"/>
                <a:gd name="T54" fmla="*/ 500 w 946"/>
                <a:gd name="T55" fmla="*/ 4 h 888"/>
                <a:gd name="T56" fmla="*/ 387 w 946"/>
                <a:gd name="T57" fmla="*/ 22 h 888"/>
                <a:gd name="T58" fmla="*/ 269 w 946"/>
                <a:gd name="T59" fmla="*/ 60 h 888"/>
                <a:gd name="T60" fmla="*/ 167 w 946"/>
                <a:gd name="T61" fmla="*/ 125 h 888"/>
                <a:gd name="T62" fmla="*/ 98 w 946"/>
                <a:gd name="T63" fmla="*/ 229 h 888"/>
                <a:gd name="T64" fmla="*/ 83 w 946"/>
                <a:gd name="T65" fmla="*/ 348 h 888"/>
                <a:gd name="T66" fmla="*/ 124 w 946"/>
                <a:gd name="T67" fmla="*/ 431 h 888"/>
                <a:gd name="T68" fmla="*/ 204 w 946"/>
                <a:gd name="T69" fmla="*/ 485 h 888"/>
                <a:gd name="T70" fmla="*/ 303 w 946"/>
                <a:gd name="T71" fmla="*/ 518 h 888"/>
                <a:gd name="T72" fmla="*/ 404 w 946"/>
                <a:gd name="T73" fmla="*/ 542 h 888"/>
                <a:gd name="T74" fmla="*/ 489 w 946"/>
                <a:gd name="T75" fmla="*/ 565 h 888"/>
                <a:gd name="T76" fmla="*/ 540 w 946"/>
                <a:gd name="T77" fmla="*/ 596 h 888"/>
                <a:gd name="T78" fmla="*/ 529 w 946"/>
                <a:gd name="T79" fmla="*/ 662 h 888"/>
                <a:gd name="T80" fmla="*/ 383 w 946"/>
                <a:gd name="T81" fmla="*/ 682 h 888"/>
                <a:gd name="T82" fmla="*/ 365 w 946"/>
                <a:gd name="T83" fmla="*/ 600 h 888"/>
                <a:gd name="T84" fmla="*/ 224 w 946"/>
                <a:gd name="T85" fmla="*/ 600 h 888"/>
                <a:gd name="T86" fmla="*/ 27 w 946"/>
                <a:gd name="T87" fmla="*/ 60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46" h="888">
                  <a:moveTo>
                    <a:pt x="8" y="600"/>
                  </a:moveTo>
                  <a:lnTo>
                    <a:pt x="7" y="602"/>
                  </a:lnTo>
                  <a:lnTo>
                    <a:pt x="4" y="611"/>
                  </a:lnTo>
                  <a:lnTo>
                    <a:pt x="2" y="624"/>
                  </a:lnTo>
                  <a:lnTo>
                    <a:pt x="0" y="640"/>
                  </a:lnTo>
                  <a:lnTo>
                    <a:pt x="0" y="660"/>
                  </a:lnTo>
                  <a:lnTo>
                    <a:pt x="1" y="682"/>
                  </a:lnTo>
                  <a:lnTo>
                    <a:pt x="6" y="706"/>
                  </a:lnTo>
                  <a:lnTo>
                    <a:pt x="14" y="731"/>
                  </a:lnTo>
                  <a:lnTo>
                    <a:pt x="26" y="756"/>
                  </a:lnTo>
                  <a:lnTo>
                    <a:pt x="45" y="782"/>
                  </a:lnTo>
                  <a:lnTo>
                    <a:pt x="69" y="805"/>
                  </a:lnTo>
                  <a:lnTo>
                    <a:pt x="100" y="828"/>
                  </a:lnTo>
                  <a:lnTo>
                    <a:pt x="140" y="847"/>
                  </a:lnTo>
                  <a:lnTo>
                    <a:pt x="189" y="864"/>
                  </a:lnTo>
                  <a:lnTo>
                    <a:pt x="246" y="876"/>
                  </a:lnTo>
                  <a:lnTo>
                    <a:pt x="315" y="884"/>
                  </a:lnTo>
                  <a:lnTo>
                    <a:pt x="395" y="888"/>
                  </a:lnTo>
                  <a:lnTo>
                    <a:pt x="451" y="887"/>
                  </a:lnTo>
                  <a:lnTo>
                    <a:pt x="506" y="882"/>
                  </a:lnTo>
                  <a:lnTo>
                    <a:pt x="556" y="875"/>
                  </a:lnTo>
                  <a:lnTo>
                    <a:pt x="604" y="866"/>
                  </a:lnTo>
                  <a:lnTo>
                    <a:pt x="647" y="853"/>
                  </a:lnTo>
                  <a:lnTo>
                    <a:pt x="689" y="839"/>
                  </a:lnTo>
                  <a:lnTo>
                    <a:pt x="727" y="822"/>
                  </a:lnTo>
                  <a:lnTo>
                    <a:pt x="761" y="801"/>
                  </a:lnTo>
                  <a:lnTo>
                    <a:pt x="792" y="780"/>
                  </a:lnTo>
                  <a:lnTo>
                    <a:pt x="819" y="755"/>
                  </a:lnTo>
                  <a:lnTo>
                    <a:pt x="843" y="728"/>
                  </a:lnTo>
                  <a:lnTo>
                    <a:pt x="864" y="699"/>
                  </a:lnTo>
                  <a:lnTo>
                    <a:pt x="880" y="667"/>
                  </a:lnTo>
                  <a:lnTo>
                    <a:pt x="894" y="633"/>
                  </a:lnTo>
                  <a:lnTo>
                    <a:pt x="903" y="596"/>
                  </a:lnTo>
                  <a:lnTo>
                    <a:pt x="908" y="555"/>
                  </a:lnTo>
                  <a:lnTo>
                    <a:pt x="905" y="518"/>
                  </a:lnTo>
                  <a:lnTo>
                    <a:pt x="897" y="486"/>
                  </a:lnTo>
                  <a:lnTo>
                    <a:pt x="883" y="457"/>
                  </a:lnTo>
                  <a:lnTo>
                    <a:pt x="865" y="433"/>
                  </a:lnTo>
                  <a:lnTo>
                    <a:pt x="843" y="411"/>
                  </a:lnTo>
                  <a:lnTo>
                    <a:pt x="817" y="393"/>
                  </a:lnTo>
                  <a:lnTo>
                    <a:pt x="787" y="376"/>
                  </a:lnTo>
                  <a:lnTo>
                    <a:pt x="756" y="363"/>
                  </a:lnTo>
                  <a:lnTo>
                    <a:pt x="722" y="351"/>
                  </a:lnTo>
                  <a:lnTo>
                    <a:pt x="688" y="341"/>
                  </a:lnTo>
                  <a:lnTo>
                    <a:pt x="654" y="331"/>
                  </a:lnTo>
                  <a:lnTo>
                    <a:pt x="620" y="323"/>
                  </a:lnTo>
                  <a:lnTo>
                    <a:pt x="586" y="316"/>
                  </a:lnTo>
                  <a:lnTo>
                    <a:pt x="555" y="310"/>
                  </a:lnTo>
                  <a:lnTo>
                    <a:pt x="526" y="304"/>
                  </a:lnTo>
                  <a:lnTo>
                    <a:pt x="501" y="296"/>
                  </a:lnTo>
                  <a:lnTo>
                    <a:pt x="479" y="289"/>
                  </a:lnTo>
                  <a:lnTo>
                    <a:pt x="462" y="280"/>
                  </a:lnTo>
                  <a:lnTo>
                    <a:pt x="449" y="270"/>
                  </a:lnTo>
                  <a:lnTo>
                    <a:pt x="442" y="258"/>
                  </a:lnTo>
                  <a:lnTo>
                    <a:pt x="441" y="245"/>
                  </a:lnTo>
                  <a:lnTo>
                    <a:pt x="457" y="216"/>
                  </a:lnTo>
                  <a:lnTo>
                    <a:pt x="489" y="197"/>
                  </a:lnTo>
                  <a:lnTo>
                    <a:pt x="533" y="190"/>
                  </a:lnTo>
                  <a:lnTo>
                    <a:pt x="579" y="198"/>
                  </a:lnTo>
                  <a:lnTo>
                    <a:pt x="604" y="221"/>
                  </a:lnTo>
                  <a:lnTo>
                    <a:pt x="607" y="260"/>
                  </a:lnTo>
                  <a:lnTo>
                    <a:pt x="625" y="260"/>
                  </a:lnTo>
                  <a:lnTo>
                    <a:pt x="673" y="260"/>
                  </a:lnTo>
                  <a:lnTo>
                    <a:pt x="738" y="260"/>
                  </a:lnTo>
                  <a:lnTo>
                    <a:pt x="810" y="260"/>
                  </a:lnTo>
                  <a:lnTo>
                    <a:pt x="874" y="260"/>
                  </a:lnTo>
                  <a:lnTo>
                    <a:pt x="923" y="260"/>
                  </a:lnTo>
                  <a:lnTo>
                    <a:pt x="941" y="260"/>
                  </a:lnTo>
                  <a:lnTo>
                    <a:pt x="946" y="221"/>
                  </a:lnTo>
                  <a:lnTo>
                    <a:pt x="945" y="186"/>
                  </a:lnTo>
                  <a:lnTo>
                    <a:pt x="939" y="154"/>
                  </a:lnTo>
                  <a:lnTo>
                    <a:pt x="927" y="124"/>
                  </a:lnTo>
                  <a:lnTo>
                    <a:pt x="911" y="99"/>
                  </a:lnTo>
                  <a:lnTo>
                    <a:pt x="889" y="76"/>
                  </a:lnTo>
                  <a:lnTo>
                    <a:pt x="863" y="55"/>
                  </a:lnTo>
                  <a:lnTo>
                    <a:pt x="830" y="39"/>
                  </a:lnTo>
                  <a:lnTo>
                    <a:pt x="792" y="25"/>
                  </a:lnTo>
                  <a:lnTo>
                    <a:pt x="750" y="14"/>
                  </a:lnTo>
                  <a:lnTo>
                    <a:pt x="701" y="7"/>
                  </a:lnTo>
                  <a:lnTo>
                    <a:pt x="648" y="2"/>
                  </a:lnTo>
                  <a:lnTo>
                    <a:pt x="590" y="0"/>
                  </a:lnTo>
                  <a:lnTo>
                    <a:pt x="563" y="1"/>
                  </a:lnTo>
                  <a:lnTo>
                    <a:pt x="533" y="2"/>
                  </a:lnTo>
                  <a:lnTo>
                    <a:pt x="500" y="4"/>
                  </a:lnTo>
                  <a:lnTo>
                    <a:pt x="463" y="8"/>
                  </a:lnTo>
                  <a:lnTo>
                    <a:pt x="425" y="14"/>
                  </a:lnTo>
                  <a:lnTo>
                    <a:pt x="387" y="22"/>
                  </a:lnTo>
                  <a:lnTo>
                    <a:pt x="347" y="31"/>
                  </a:lnTo>
                  <a:lnTo>
                    <a:pt x="307" y="44"/>
                  </a:lnTo>
                  <a:lnTo>
                    <a:pt x="269" y="60"/>
                  </a:lnTo>
                  <a:lnTo>
                    <a:pt x="233" y="78"/>
                  </a:lnTo>
                  <a:lnTo>
                    <a:pt x="198" y="100"/>
                  </a:lnTo>
                  <a:lnTo>
                    <a:pt x="167" y="125"/>
                  </a:lnTo>
                  <a:lnTo>
                    <a:pt x="139" y="155"/>
                  </a:lnTo>
                  <a:lnTo>
                    <a:pt x="116" y="190"/>
                  </a:lnTo>
                  <a:lnTo>
                    <a:pt x="98" y="229"/>
                  </a:lnTo>
                  <a:lnTo>
                    <a:pt x="85" y="272"/>
                  </a:lnTo>
                  <a:lnTo>
                    <a:pt x="80" y="312"/>
                  </a:lnTo>
                  <a:lnTo>
                    <a:pt x="83" y="348"/>
                  </a:lnTo>
                  <a:lnTo>
                    <a:pt x="92" y="379"/>
                  </a:lnTo>
                  <a:lnTo>
                    <a:pt x="106" y="406"/>
                  </a:lnTo>
                  <a:lnTo>
                    <a:pt x="124" y="431"/>
                  </a:lnTo>
                  <a:lnTo>
                    <a:pt x="147" y="451"/>
                  </a:lnTo>
                  <a:lnTo>
                    <a:pt x="174" y="469"/>
                  </a:lnTo>
                  <a:lnTo>
                    <a:pt x="204" y="485"/>
                  </a:lnTo>
                  <a:lnTo>
                    <a:pt x="235" y="497"/>
                  </a:lnTo>
                  <a:lnTo>
                    <a:pt x="268" y="509"/>
                  </a:lnTo>
                  <a:lnTo>
                    <a:pt x="303" y="518"/>
                  </a:lnTo>
                  <a:lnTo>
                    <a:pt x="337" y="527"/>
                  </a:lnTo>
                  <a:lnTo>
                    <a:pt x="371" y="535"/>
                  </a:lnTo>
                  <a:lnTo>
                    <a:pt x="404" y="542"/>
                  </a:lnTo>
                  <a:lnTo>
                    <a:pt x="435" y="549"/>
                  </a:lnTo>
                  <a:lnTo>
                    <a:pt x="463" y="557"/>
                  </a:lnTo>
                  <a:lnTo>
                    <a:pt x="489" y="565"/>
                  </a:lnTo>
                  <a:lnTo>
                    <a:pt x="511" y="574"/>
                  </a:lnTo>
                  <a:lnTo>
                    <a:pt x="529" y="584"/>
                  </a:lnTo>
                  <a:lnTo>
                    <a:pt x="540" y="596"/>
                  </a:lnTo>
                  <a:lnTo>
                    <a:pt x="547" y="609"/>
                  </a:lnTo>
                  <a:lnTo>
                    <a:pt x="547" y="625"/>
                  </a:lnTo>
                  <a:lnTo>
                    <a:pt x="529" y="662"/>
                  </a:lnTo>
                  <a:lnTo>
                    <a:pt x="492" y="687"/>
                  </a:lnTo>
                  <a:lnTo>
                    <a:pt x="443" y="697"/>
                  </a:lnTo>
                  <a:lnTo>
                    <a:pt x="383" y="682"/>
                  </a:lnTo>
                  <a:lnTo>
                    <a:pt x="362" y="648"/>
                  </a:lnTo>
                  <a:lnTo>
                    <a:pt x="362" y="615"/>
                  </a:lnTo>
                  <a:lnTo>
                    <a:pt x="365" y="600"/>
                  </a:lnTo>
                  <a:lnTo>
                    <a:pt x="345" y="600"/>
                  </a:lnTo>
                  <a:lnTo>
                    <a:pt x="294" y="600"/>
                  </a:lnTo>
                  <a:lnTo>
                    <a:pt x="224" y="600"/>
                  </a:lnTo>
                  <a:lnTo>
                    <a:pt x="148" y="600"/>
                  </a:lnTo>
                  <a:lnTo>
                    <a:pt x="78" y="600"/>
                  </a:lnTo>
                  <a:lnTo>
                    <a:pt x="27" y="600"/>
                  </a:lnTo>
                  <a:lnTo>
                    <a:pt x="8" y="6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90EE0F6E-C09B-4E76-8AC4-8EBAA039F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336"/>
              <a:ext cx="636" cy="490"/>
            </a:xfrm>
            <a:custGeom>
              <a:avLst/>
              <a:gdLst>
                <a:gd name="T0" fmla="*/ 466 w 1095"/>
                <a:gd name="T1" fmla="*/ 5 h 845"/>
                <a:gd name="T2" fmla="*/ 446 w 1095"/>
                <a:gd name="T3" fmla="*/ 43 h 845"/>
                <a:gd name="T4" fmla="*/ 408 w 1095"/>
                <a:gd name="T5" fmla="*/ 111 h 845"/>
                <a:gd name="T6" fmla="*/ 357 w 1095"/>
                <a:gd name="T7" fmla="*/ 202 h 845"/>
                <a:gd name="T8" fmla="*/ 298 w 1095"/>
                <a:gd name="T9" fmla="*/ 309 h 845"/>
                <a:gd name="T10" fmla="*/ 235 w 1095"/>
                <a:gd name="T11" fmla="*/ 423 h 845"/>
                <a:gd name="T12" fmla="*/ 171 w 1095"/>
                <a:gd name="T13" fmla="*/ 536 h 845"/>
                <a:gd name="T14" fmla="*/ 113 w 1095"/>
                <a:gd name="T15" fmla="*/ 643 h 845"/>
                <a:gd name="T16" fmla="*/ 62 w 1095"/>
                <a:gd name="T17" fmla="*/ 734 h 845"/>
                <a:gd name="T18" fmla="*/ 24 w 1095"/>
                <a:gd name="T19" fmla="*/ 802 h 845"/>
                <a:gd name="T20" fmla="*/ 3 w 1095"/>
                <a:gd name="T21" fmla="*/ 840 h 845"/>
                <a:gd name="T22" fmla="*/ 19 w 1095"/>
                <a:gd name="T23" fmla="*/ 845 h 845"/>
                <a:gd name="T24" fmla="*/ 140 w 1095"/>
                <a:gd name="T25" fmla="*/ 845 h 845"/>
                <a:gd name="T26" fmla="*/ 287 w 1095"/>
                <a:gd name="T27" fmla="*/ 845 h 845"/>
                <a:gd name="T28" fmla="*/ 358 w 1095"/>
                <a:gd name="T29" fmla="*/ 845 h 845"/>
                <a:gd name="T30" fmla="*/ 405 w 1095"/>
                <a:gd name="T31" fmla="*/ 745 h 845"/>
                <a:gd name="T32" fmla="*/ 451 w 1095"/>
                <a:gd name="T33" fmla="*/ 709 h 845"/>
                <a:gd name="T34" fmla="*/ 600 w 1095"/>
                <a:gd name="T35" fmla="*/ 709 h 845"/>
                <a:gd name="T36" fmla="*/ 696 w 1095"/>
                <a:gd name="T37" fmla="*/ 709 h 845"/>
                <a:gd name="T38" fmla="*/ 703 w 1095"/>
                <a:gd name="T39" fmla="*/ 810 h 845"/>
                <a:gd name="T40" fmla="*/ 721 w 1095"/>
                <a:gd name="T41" fmla="*/ 845 h 845"/>
                <a:gd name="T42" fmla="*/ 828 w 1095"/>
                <a:gd name="T43" fmla="*/ 845 h 845"/>
                <a:gd name="T44" fmla="*/ 971 w 1095"/>
                <a:gd name="T45" fmla="*/ 845 h 845"/>
                <a:gd name="T46" fmla="*/ 1078 w 1095"/>
                <a:gd name="T47" fmla="*/ 845 h 845"/>
                <a:gd name="T48" fmla="*/ 1094 w 1095"/>
                <a:gd name="T49" fmla="*/ 838 h 845"/>
                <a:gd name="T50" fmla="*/ 1086 w 1095"/>
                <a:gd name="T51" fmla="*/ 788 h 845"/>
                <a:gd name="T52" fmla="*/ 1071 w 1095"/>
                <a:gd name="T53" fmla="*/ 701 h 845"/>
                <a:gd name="T54" fmla="*/ 1053 w 1095"/>
                <a:gd name="T55" fmla="*/ 586 h 845"/>
                <a:gd name="T56" fmla="*/ 1031 w 1095"/>
                <a:gd name="T57" fmla="*/ 455 h 845"/>
                <a:gd name="T58" fmla="*/ 1010 w 1095"/>
                <a:gd name="T59" fmla="*/ 323 h 845"/>
                <a:gd name="T60" fmla="*/ 989 w 1095"/>
                <a:gd name="T61" fmla="*/ 200 h 845"/>
                <a:gd name="T62" fmla="*/ 972 w 1095"/>
                <a:gd name="T63" fmla="*/ 97 h 845"/>
                <a:gd name="T64" fmla="*/ 961 w 1095"/>
                <a:gd name="T65" fmla="*/ 26 h 845"/>
                <a:gd name="T66" fmla="*/ 957 w 1095"/>
                <a:gd name="T67" fmla="*/ 0 h 845"/>
                <a:gd name="T68" fmla="*/ 907 w 1095"/>
                <a:gd name="T69" fmla="*/ 0 h 845"/>
                <a:gd name="T70" fmla="*/ 786 w 1095"/>
                <a:gd name="T71" fmla="*/ 0 h 845"/>
                <a:gd name="T72" fmla="*/ 642 w 1095"/>
                <a:gd name="T73" fmla="*/ 0 h 845"/>
                <a:gd name="T74" fmla="*/ 521 w 1095"/>
                <a:gd name="T75" fmla="*/ 0 h 845"/>
                <a:gd name="T76" fmla="*/ 470 w 1095"/>
                <a:gd name="T77" fmla="*/ 0 h 845"/>
                <a:gd name="T78" fmla="*/ 662 w 1095"/>
                <a:gd name="T79" fmla="*/ 189 h 845"/>
                <a:gd name="T80" fmla="*/ 666 w 1095"/>
                <a:gd name="T81" fmla="*/ 189 h 845"/>
                <a:gd name="T82" fmla="*/ 669 w 1095"/>
                <a:gd name="T83" fmla="*/ 271 h 845"/>
                <a:gd name="T84" fmla="*/ 676 w 1095"/>
                <a:gd name="T85" fmla="*/ 422 h 845"/>
                <a:gd name="T86" fmla="*/ 678 w 1095"/>
                <a:gd name="T87" fmla="*/ 503 h 845"/>
                <a:gd name="T88" fmla="*/ 560 w 1095"/>
                <a:gd name="T89" fmla="*/ 503 h 845"/>
                <a:gd name="T90" fmla="*/ 525 w 1095"/>
                <a:gd name="T91" fmla="*/ 485 h 845"/>
                <a:gd name="T92" fmla="*/ 574 w 1095"/>
                <a:gd name="T93" fmla="*/ 379 h 845"/>
                <a:gd name="T94" fmla="*/ 632 w 1095"/>
                <a:gd name="T95" fmla="*/ 252 h 845"/>
                <a:gd name="T96" fmla="*/ 661 w 1095"/>
                <a:gd name="T97" fmla="*/ 189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5" h="845">
                  <a:moveTo>
                    <a:pt x="470" y="0"/>
                  </a:moveTo>
                  <a:lnTo>
                    <a:pt x="466" y="5"/>
                  </a:lnTo>
                  <a:lnTo>
                    <a:pt x="458" y="20"/>
                  </a:lnTo>
                  <a:lnTo>
                    <a:pt x="446" y="43"/>
                  </a:lnTo>
                  <a:lnTo>
                    <a:pt x="428" y="74"/>
                  </a:lnTo>
                  <a:lnTo>
                    <a:pt x="408" y="111"/>
                  </a:lnTo>
                  <a:lnTo>
                    <a:pt x="383" y="155"/>
                  </a:lnTo>
                  <a:lnTo>
                    <a:pt x="357" y="202"/>
                  </a:lnTo>
                  <a:lnTo>
                    <a:pt x="328" y="254"/>
                  </a:lnTo>
                  <a:lnTo>
                    <a:pt x="298" y="309"/>
                  </a:lnTo>
                  <a:lnTo>
                    <a:pt x="267" y="366"/>
                  </a:lnTo>
                  <a:lnTo>
                    <a:pt x="235" y="423"/>
                  </a:lnTo>
                  <a:lnTo>
                    <a:pt x="203" y="480"/>
                  </a:lnTo>
                  <a:lnTo>
                    <a:pt x="171" y="536"/>
                  </a:lnTo>
                  <a:lnTo>
                    <a:pt x="141" y="591"/>
                  </a:lnTo>
                  <a:lnTo>
                    <a:pt x="113" y="643"/>
                  </a:lnTo>
                  <a:lnTo>
                    <a:pt x="86" y="690"/>
                  </a:lnTo>
                  <a:lnTo>
                    <a:pt x="62" y="734"/>
                  </a:lnTo>
                  <a:lnTo>
                    <a:pt x="41" y="771"/>
                  </a:lnTo>
                  <a:lnTo>
                    <a:pt x="24" y="802"/>
                  </a:lnTo>
                  <a:lnTo>
                    <a:pt x="11" y="825"/>
                  </a:lnTo>
                  <a:lnTo>
                    <a:pt x="3" y="840"/>
                  </a:lnTo>
                  <a:lnTo>
                    <a:pt x="0" y="845"/>
                  </a:lnTo>
                  <a:lnTo>
                    <a:pt x="19" y="845"/>
                  </a:lnTo>
                  <a:lnTo>
                    <a:pt x="71" y="845"/>
                  </a:lnTo>
                  <a:lnTo>
                    <a:pt x="140" y="845"/>
                  </a:lnTo>
                  <a:lnTo>
                    <a:pt x="216" y="845"/>
                  </a:lnTo>
                  <a:lnTo>
                    <a:pt x="287" y="845"/>
                  </a:lnTo>
                  <a:lnTo>
                    <a:pt x="337" y="845"/>
                  </a:lnTo>
                  <a:lnTo>
                    <a:pt x="358" y="845"/>
                  </a:lnTo>
                  <a:lnTo>
                    <a:pt x="374" y="810"/>
                  </a:lnTo>
                  <a:lnTo>
                    <a:pt x="405" y="745"/>
                  </a:lnTo>
                  <a:lnTo>
                    <a:pt x="423" y="709"/>
                  </a:lnTo>
                  <a:lnTo>
                    <a:pt x="451" y="709"/>
                  </a:lnTo>
                  <a:lnTo>
                    <a:pt x="519" y="709"/>
                  </a:lnTo>
                  <a:lnTo>
                    <a:pt x="600" y="709"/>
                  </a:lnTo>
                  <a:lnTo>
                    <a:pt x="668" y="709"/>
                  </a:lnTo>
                  <a:lnTo>
                    <a:pt x="696" y="709"/>
                  </a:lnTo>
                  <a:lnTo>
                    <a:pt x="698" y="745"/>
                  </a:lnTo>
                  <a:lnTo>
                    <a:pt x="703" y="810"/>
                  </a:lnTo>
                  <a:lnTo>
                    <a:pt x="705" y="845"/>
                  </a:lnTo>
                  <a:lnTo>
                    <a:pt x="721" y="845"/>
                  </a:lnTo>
                  <a:lnTo>
                    <a:pt x="766" y="845"/>
                  </a:lnTo>
                  <a:lnTo>
                    <a:pt x="828" y="845"/>
                  </a:lnTo>
                  <a:lnTo>
                    <a:pt x="900" y="845"/>
                  </a:lnTo>
                  <a:lnTo>
                    <a:pt x="971" y="845"/>
                  </a:lnTo>
                  <a:lnTo>
                    <a:pt x="1034" y="845"/>
                  </a:lnTo>
                  <a:lnTo>
                    <a:pt x="1078" y="845"/>
                  </a:lnTo>
                  <a:lnTo>
                    <a:pt x="1095" y="845"/>
                  </a:lnTo>
                  <a:lnTo>
                    <a:pt x="1094" y="838"/>
                  </a:lnTo>
                  <a:lnTo>
                    <a:pt x="1091" y="819"/>
                  </a:lnTo>
                  <a:lnTo>
                    <a:pt x="1086" y="788"/>
                  </a:lnTo>
                  <a:lnTo>
                    <a:pt x="1079" y="748"/>
                  </a:lnTo>
                  <a:lnTo>
                    <a:pt x="1071" y="701"/>
                  </a:lnTo>
                  <a:lnTo>
                    <a:pt x="1062" y="645"/>
                  </a:lnTo>
                  <a:lnTo>
                    <a:pt x="1053" y="586"/>
                  </a:lnTo>
                  <a:lnTo>
                    <a:pt x="1042" y="522"/>
                  </a:lnTo>
                  <a:lnTo>
                    <a:pt x="1031" y="455"/>
                  </a:lnTo>
                  <a:lnTo>
                    <a:pt x="1021" y="390"/>
                  </a:lnTo>
                  <a:lnTo>
                    <a:pt x="1010" y="323"/>
                  </a:lnTo>
                  <a:lnTo>
                    <a:pt x="1000" y="260"/>
                  </a:lnTo>
                  <a:lnTo>
                    <a:pt x="989" y="200"/>
                  </a:lnTo>
                  <a:lnTo>
                    <a:pt x="980" y="144"/>
                  </a:lnTo>
                  <a:lnTo>
                    <a:pt x="972" y="97"/>
                  </a:lnTo>
                  <a:lnTo>
                    <a:pt x="966" y="57"/>
                  </a:lnTo>
                  <a:lnTo>
                    <a:pt x="961" y="26"/>
                  </a:lnTo>
                  <a:lnTo>
                    <a:pt x="958" y="7"/>
                  </a:lnTo>
                  <a:lnTo>
                    <a:pt x="957" y="0"/>
                  </a:lnTo>
                  <a:lnTo>
                    <a:pt x="943" y="0"/>
                  </a:lnTo>
                  <a:lnTo>
                    <a:pt x="907" y="0"/>
                  </a:lnTo>
                  <a:lnTo>
                    <a:pt x="851" y="0"/>
                  </a:lnTo>
                  <a:lnTo>
                    <a:pt x="786" y="0"/>
                  </a:lnTo>
                  <a:lnTo>
                    <a:pt x="713" y="0"/>
                  </a:lnTo>
                  <a:lnTo>
                    <a:pt x="642" y="0"/>
                  </a:lnTo>
                  <a:lnTo>
                    <a:pt x="575" y="0"/>
                  </a:lnTo>
                  <a:lnTo>
                    <a:pt x="521" y="0"/>
                  </a:lnTo>
                  <a:lnTo>
                    <a:pt x="484" y="0"/>
                  </a:lnTo>
                  <a:lnTo>
                    <a:pt x="470" y="0"/>
                  </a:lnTo>
                  <a:lnTo>
                    <a:pt x="661" y="189"/>
                  </a:lnTo>
                  <a:lnTo>
                    <a:pt x="662" y="189"/>
                  </a:lnTo>
                  <a:lnTo>
                    <a:pt x="665" y="189"/>
                  </a:lnTo>
                  <a:lnTo>
                    <a:pt x="666" y="189"/>
                  </a:lnTo>
                  <a:lnTo>
                    <a:pt x="667" y="212"/>
                  </a:lnTo>
                  <a:lnTo>
                    <a:pt x="669" y="271"/>
                  </a:lnTo>
                  <a:lnTo>
                    <a:pt x="673" y="346"/>
                  </a:lnTo>
                  <a:lnTo>
                    <a:pt x="676" y="422"/>
                  </a:lnTo>
                  <a:lnTo>
                    <a:pt x="678" y="480"/>
                  </a:lnTo>
                  <a:lnTo>
                    <a:pt x="678" y="503"/>
                  </a:lnTo>
                  <a:lnTo>
                    <a:pt x="637" y="503"/>
                  </a:lnTo>
                  <a:lnTo>
                    <a:pt x="560" y="503"/>
                  </a:lnTo>
                  <a:lnTo>
                    <a:pt x="517" y="503"/>
                  </a:lnTo>
                  <a:lnTo>
                    <a:pt x="525" y="485"/>
                  </a:lnTo>
                  <a:lnTo>
                    <a:pt x="546" y="440"/>
                  </a:lnTo>
                  <a:lnTo>
                    <a:pt x="574" y="379"/>
                  </a:lnTo>
                  <a:lnTo>
                    <a:pt x="605" y="313"/>
                  </a:lnTo>
                  <a:lnTo>
                    <a:pt x="632" y="252"/>
                  </a:lnTo>
                  <a:lnTo>
                    <a:pt x="653" y="207"/>
                  </a:lnTo>
                  <a:lnTo>
                    <a:pt x="661" y="189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7AE8CEB2-5CD7-471F-874C-7AACD4A9E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336"/>
              <a:ext cx="655" cy="490"/>
            </a:xfrm>
            <a:custGeom>
              <a:avLst/>
              <a:gdLst>
                <a:gd name="T0" fmla="*/ 165 w 1127"/>
                <a:gd name="T1" fmla="*/ 7 h 845"/>
                <a:gd name="T2" fmla="*/ 155 w 1127"/>
                <a:gd name="T3" fmla="*/ 57 h 845"/>
                <a:gd name="T4" fmla="*/ 137 w 1127"/>
                <a:gd name="T5" fmla="*/ 144 h 845"/>
                <a:gd name="T6" fmla="*/ 115 w 1127"/>
                <a:gd name="T7" fmla="*/ 260 h 845"/>
                <a:gd name="T8" fmla="*/ 90 w 1127"/>
                <a:gd name="T9" fmla="*/ 390 h 845"/>
                <a:gd name="T10" fmla="*/ 64 w 1127"/>
                <a:gd name="T11" fmla="*/ 522 h 845"/>
                <a:gd name="T12" fmla="*/ 39 w 1127"/>
                <a:gd name="T13" fmla="*/ 645 h 845"/>
                <a:gd name="T14" fmla="*/ 20 w 1127"/>
                <a:gd name="T15" fmla="*/ 748 h 845"/>
                <a:gd name="T16" fmla="*/ 6 w 1127"/>
                <a:gd name="T17" fmla="*/ 819 h 845"/>
                <a:gd name="T18" fmla="*/ 0 w 1127"/>
                <a:gd name="T19" fmla="*/ 845 h 845"/>
                <a:gd name="T20" fmla="*/ 80 w 1127"/>
                <a:gd name="T21" fmla="*/ 845 h 845"/>
                <a:gd name="T22" fmla="*/ 228 w 1127"/>
                <a:gd name="T23" fmla="*/ 845 h 845"/>
                <a:gd name="T24" fmla="*/ 308 w 1127"/>
                <a:gd name="T25" fmla="*/ 845 h 845"/>
                <a:gd name="T26" fmla="*/ 316 w 1127"/>
                <a:gd name="T27" fmla="*/ 803 h 845"/>
                <a:gd name="T28" fmla="*/ 336 w 1127"/>
                <a:gd name="T29" fmla="*/ 698 h 845"/>
                <a:gd name="T30" fmla="*/ 361 w 1127"/>
                <a:gd name="T31" fmla="*/ 566 h 845"/>
                <a:gd name="T32" fmla="*/ 385 w 1127"/>
                <a:gd name="T33" fmla="*/ 438 h 845"/>
                <a:gd name="T34" fmla="*/ 400 w 1127"/>
                <a:gd name="T35" fmla="*/ 348 h 845"/>
                <a:gd name="T36" fmla="*/ 405 w 1127"/>
                <a:gd name="T37" fmla="*/ 328 h 845"/>
                <a:gd name="T38" fmla="*/ 408 w 1127"/>
                <a:gd name="T39" fmla="*/ 328 h 845"/>
                <a:gd name="T40" fmla="*/ 417 w 1127"/>
                <a:gd name="T41" fmla="*/ 391 h 845"/>
                <a:gd name="T42" fmla="*/ 438 w 1127"/>
                <a:gd name="T43" fmla="*/ 505 h 845"/>
                <a:gd name="T44" fmla="*/ 466 w 1127"/>
                <a:gd name="T45" fmla="*/ 639 h 845"/>
                <a:gd name="T46" fmla="*/ 491 w 1127"/>
                <a:gd name="T47" fmla="*/ 758 h 845"/>
                <a:gd name="T48" fmla="*/ 507 w 1127"/>
                <a:gd name="T49" fmla="*/ 834 h 845"/>
                <a:gd name="T50" fmla="*/ 524 w 1127"/>
                <a:gd name="T51" fmla="*/ 845 h 845"/>
                <a:gd name="T52" fmla="*/ 627 w 1127"/>
                <a:gd name="T53" fmla="*/ 845 h 845"/>
                <a:gd name="T54" fmla="*/ 773 w 1127"/>
                <a:gd name="T55" fmla="*/ 845 h 845"/>
                <a:gd name="T56" fmla="*/ 905 w 1127"/>
                <a:gd name="T57" fmla="*/ 845 h 845"/>
                <a:gd name="T58" fmla="*/ 962 w 1127"/>
                <a:gd name="T59" fmla="*/ 845 h 845"/>
                <a:gd name="T60" fmla="*/ 968 w 1127"/>
                <a:gd name="T61" fmla="*/ 819 h 845"/>
                <a:gd name="T62" fmla="*/ 981 w 1127"/>
                <a:gd name="T63" fmla="*/ 748 h 845"/>
                <a:gd name="T64" fmla="*/ 1001 w 1127"/>
                <a:gd name="T65" fmla="*/ 645 h 845"/>
                <a:gd name="T66" fmla="*/ 1026 w 1127"/>
                <a:gd name="T67" fmla="*/ 522 h 845"/>
                <a:gd name="T68" fmla="*/ 1051 w 1127"/>
                <a:gd name="T69" fmla="*/ 390 h 845"/>
                <a:gd name="T70" fmla="*/ 1076 w 1127"/>
                <a:gd name="T71" fmla="*/ 260 h 845"/>
                <a:gd name="T72" fmla="*/ 1099 w 1127"/>
                <a:gd name="T73" fmla="*/ 144 h 845"/>
                <a:gd name="T74" fmla="*/ 1117 w 1127"/>
                <a:gd name="T75" fmla="*/ 57 h 845"/>
                <a:gd name="T76" fmla="*/ 1126 w 1127"/>
                <a:gd name="T77" fmla="*/ 7 h 845"/>
                <a:gd name="T78" fmla="*/ 1104 w 1127"/>
                <a:gd name="T79" fmla="*/ 0 h 845"/>
                <a:gd name="T80" fmla="*/ 974 w 1127"/>
                <a:gd name="T81" fmla="*/ 0 h 845"/>
                <a:gd name="T82" fmla="*/ 844 w 1127"/>
                <a:gd name="T83" fmla="*/ 0 h 845"/>
                <a:gd name="T84" fmla="*/ 818 w 1127"/>
                <a:gd name="T85" fmla="*/ 10 h 845"/>
                <a:gd name="T86" fmla="*/ 806 w 1127"/>
                <a:gd name="T87" fmla="*/ 78 h 845"/>
                <a:gd name="T88" fmla="*/ 785 w 1127"/>
                <a:gd name="T89" fmla="*/ 187 h 845"/>
                <a:gd name="T90" fmla="*/ 761 w 1127"/>
                <a:gd name="T91" fmla="*/ 313 h 845"/>
                <a:gd name="T92" fmla="*/ 741 w 1127"/>
                <a:gd name="T93" fmla="*/ 429 h 845"/>
                <a:gd name="T94" fmla="*/ 730 w 1127"/>
                <a:gd name="T95" fmla="*/ 508 h 845"/>
                <a:gd name="T96" fmla="*/ 728 w 1127"/>
                <a:gd name="T97" fmla="*/ 508 h 845"/>
                <a:gd name="T98" fmla="*/ 724 w 1127"/>
                <a:gd name="T99" fmla="*/ 508 h 845"/>
                <a:gd name="T100" fmla="*/ 716 w 1127"/>
                <a:gd name="T101" fmla="*/ 435 h 845"/>
                <a:gd name="T102" fmla="*/ 695 w 1127"/>
                <a:gd name="T103" fmla="*/ 320 h 845"/>
                <a:gd name="T104" fmla="*/ 669 w 1127"/>
                <a:gd name="T105" fmla="*/ 193 h 845"/>
                <a:gd name="T106" fmla="*/ 644 w 1127"/>
                <a:gd name="T107" fmla="*/ 80 h 845"/>
                <a:gd name="T108" fmla="*/ 628 w 1127"/>
                <a:gd name="T109" fmla="*/ 10 h 845"/>
                <a:gd name="T110" fmla="*/ 613 w 1127"/>
                <a:gd name="T111" fmla="*/ 0 h 845"/>
                <a:gd name="T112" fmla="*/ 527 w 1127"/>
                <a:gd name="T113" fmla="*/ 0 h 845"/>
                <a:gd name="T114" fmla="*/ 397 w 1127"/>
                <a:gd name="T115" fmla="*/ 0 h 845"/>
                <a:gd name="T116" fmla="*/ 265 w 1127"/>
                <a:gd name="T117" fmla="*/ 0 h 845"/>
                <a:gd name="T118" fmla="*/ 179 w 1127"/>
                <a:gd name="T119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7" h="845">
                  <a:moveTo>
                    <a:pt x="166" y="0"/>
                  </a:moveTo>
                  <a:lnTo>
                    <a:pt x="165" y="7"/>
                  </a:lnTo>
                  <a:lnTo>
                    <a:pt x="162" y="26"/>
                  </a:lnTo>
                  <a:lnTo>
                    <a:pt x="155" y="57"/>
                  </a:lnTo>
                  <a:lnTo>
                    <a:pt x="148" y="97"/>
                  </a:lnTo>
                  <a:lnTo>
                    <a:pt x="137" y="144"/>
                  </a:lnTo>
                  <a:lnTo>
                    <a:pt x="127" y="200"/>
                  </a:lnTo>
                  <a:lnTo>
                    <a:pt x="115" y="260"/>
                  </a:lnTo>
                  <a:lnTo>
                    <a:pt x="103" y="323"/>
                  </a:lnTo>
                  <a:lnTo>
                    <a:pt x="90" y="390"/>
                  </a:lnTo>
                  <a:lnTo>
                    <a:pt x="76" y="455"/>
                  </a:lnTo>
                  <a:lnTo>
                    <a:pt x="64" y="522"/>
                  </a:lnTo>
                  <a:lnTo>
                    <a:pt x="51" y="586"/>
                  </a:lnTo>
                  <a:lnTo>
                    <a:pt x="39" y="645"/>
                  </a:lnTo>
                  <a:lnTo>
                    <a:pt x="29" y="701"/>
                  </a:lnTo>
                  <a:lnTo>
                    <a:pt x="20" y="748"/>
                  </a:lnTo>
                  <a:lnTo>
                    <a:pt x="12" y="788"/>
                  </a:lnTo>
                  <a:lnTo>
                    <a:pt x="6" y="819"/>
                  </a:lnTo>
                  <a:lnTo>
                    <a:pt x="1" y="838"/>
                  </a:lnTo>
                  <a:lnTo>
                    <a:pt x="0" y="845"/>
                  </a:lnTo>
                  <a:lnTo>
                    <a:pt x="23" y="845"/>
                  </a:lnTo>
                  <a:lnTo>
                    <a:pt x="80" y="845"/>
                  </a:lnTo>
                  <a:lnTo>
                    <a:pt x="155" y="845"/>
                  </a:lnTo>
                  <a:lnTo>
                    <a:pt x="228" y="845"/>
                  </a:lnTo>
                  <a:lnTo>
                    <a:pt x="285" y="845"/>
                  </a:lnTo>
                  <a:lnTo>
                    <a:pt x="308" y="845"/>
                  </a:lnTo>
                  <a:lnTo>
                    <a:pt x="310" y="833"/>
                  </a:lnTo>
                  <a:lnTo>
                    <a:pt x="316" y="803"/>
                  </a:lnTo>
                  <a:lnTo>
                    <a:pt x="325" y="756"/>
                  </a:lnTo>
                  <a:lnTo>
                    <a:pt x="336" y="698"/>
                  </a:lnTo>
                  <a:lnTo>
                    <a:pt x="348" y="634"/>
                  </a:lnTo>
                  <a:lnTo>
                    <a:pt x="361" y="566"/>
                  </a:lnTo>
                  <a:lnTo>
                    <a:pt x="374" y="500"/>
                  </a:lnTo>
                  <a:lnTo>
                    <a:pt x="385" y="438"/>
                  </a:lnTo>
                  <a:lnTo>
                    <a:pt x="394" y="386"/>
                  </a:lnTo>
                  <a:lnTo>
                    <a:pt x="400" y="348"/>
                  </a:lnTo>
                  <a:lnTo>
                    <a:pt x="402" y="328"/>
                  </a:lnTo>
                  <a:lnTo>
                    <a:pt x="405" y="328"/>
                  </a:lnTo>
                  <a:lnTo>
                    <a:pt x="407" y="328"/>
                  </a:lnTo>
                  <a:lnTo>
                    <a:pt x="408" y="328"/>
                  </a:lnTo>
                  <a:lnTo>
                    <a:pt x="410" y="352"/>
                  </a:lnTo>
                  <a:lnTo>
                    <a:pt x="417" y="391"/>
                  </a:lnTo>
                  <a:lnTo>
                    <a:pt x="427" y="444"/>
                  </a:lnTo>
                  <a:lnTo>
                    <a:pt x="438" y="505"/>
                  </a:lnTo>
                  <a:lnTo>
                    <a:pt x="452" y="572"/>
                  </a:lnTo>
                  <a:lnTo>
                    <a:pt x="466" y="639"/>
                  </a:lnTo>
                  <a:lnTo>
                    <a:pt x="478" y="702"/>
                  </a:lnTo>
                  <a:lnTo>
                    <a:pt x="491" y="758"/>
                  </a:lnTo>
                  <a:lnTo>
                    <a:pt x="500" y="804"/>
                  </a:lnTo>
                  <a:lnTo>
                    <a:pt x="507" y="834"/>
                  </a:lnTo>
                  <a:lnTo>
                    <a:pt x="510" y="845"/>
                  </a:lnTo>
                  <a:lnTo>
                    <a:pt x="524" y="845"/>
                  </a:lnTo>
                  <a:lnTo>
                    <a:pt x="566" y="845"/>
                  </a:lnTo>
                  <a:lnTo>
                    <a:pt x="627" y="845"/>
                  </a:lnTo>
                  <a:lnTo>
                    <a:pt x="698" y="845"/>
                  </a:lnTo>
                  <a:lnTo>
                    <a:pt x="773" y="845"/>
                  </a:lnTo>
                  <a:lnTo>
                    <a:pt x="845" y="845"/>
                  </a:lnTo>
                  <a:lnTo>
                    <a:pt x="905" y="845"/>
                  </a:lnTo>
                  <a:lnTo>
                    <a:pt x="947" y="845"/>
                  </a:lnTo>
                  <a:lnTo>
                    <a:pt x="962" y="845"/>
                  </a:lnTo>
                  <a:lnTo>
                    <a:pt x="963" y="838"/>
                  </a:lnTo>
                  <a:lnTo>
                    <a:pt x="968" y="819"/>
                  </a:lnTo>
                  <a:lnTo>
                    <a:pt x="974" y="788"/>
                  </a:lnTo>
                  <a:lnTo>
                    <a:pt x="981" y="748"/>
                  </a:lnTo>
                  <a:lnTo>
                    <a:pt x="991" y="701"/>
                  </a:lnTo>
                  <a:lnTo>
                    <a:pt x="1001" y="645"/>
                  </a:lnTo>
                  <a:lnTo>
                    <a:pt x="1013" y="586"/>
                  </a:lnTo>
                  <a:lnTo>
                    <a:pt x="1026" y="522"/>
                  </a:lnTo>
                  <a:lnTo>
                    <a:pt x="1038" y="455"/>
                  </a:lnTo>
                  <a:lnTo>
                    <a:pt x="1051" y="390"/>
                  </a:lnTo>
                  <a:lnTo>
                    <a:pt x="1064" y="323"/>
                  </a:lnTo>
                  <a:lnTo>
                    <a:pt x="1076" y="260"/>
                  </a:lnTo>
                  <a:lnTo>
                    <a:pt x="1088" y="200"/>
                  </a:lnTo>
                  <a:lnTo>
                    <a:pt x="1099" y="144"/>
                  </a:lnTo>
                  <a:lnTo>
                    <a:pt x="1109" y="97"/>
                  </a:lnTo>
                  <a:lnTo>
                    <a:pt x="1117" y="57"/>
                  </a:lnTo>
                  <a:lnTo>
                    <a:pt x="1122" y="26"/>
                  </a:lnTo>
                  <a:lnTo>
                    <a:pt x="1126" y="7"/>
                  </a:lnTo>
                  <a:lnTo>
                    <a:pt x="1127" y="0"/>
                  </a:lnTo>
                  <a:lnTo>
                    <a:pt x="1104" y="0"/>
                  </a:lnTo>
                  <a:lnTo>
                    <a:pt x="1048" y="0"/>
                  </a:lnTo>
                  <a:lnTo>
                    <a:pt x="974" y="0"/>
                  </a:lnTo>
                  <a:lnTo>
                    <a:pt x="900" y="0"/>
                  </a:lnTo>
                  <a:lnTo>
                    <a:pt x="844" y="0"/>
                  </a:lnTo>
                  <a:lnTo>
                    <a:pt x="821" y="0"/>
                  </a:lnTo>
                  <a:lnTo>
                    <a:pt x="818" y="10"/>
                  </a:lnTo>
                  <a:lnTo>
                    <a:pt x="814" y="36"/>
                  </a:lnTo>
                  <a:lnTo>
                    <a:pt x="806" y="78"/>
                  </a:lnTo>
                  <a:lnTo>
                    <a:pt x="795" y="128"/>
                  </a:lnTo>
                  <a:lnTo>
                    <a:pt x="785" y="187"/>
                  </a:lnTo>
                  <a:lnTo>
                    <a:pt x="772" y="249"/>
                  </a:lnTo>
                  <a:lnTo>
                    <a:pt x="761" y="313"/>
                  </a:lnTo>
                  <a:lnTo>
                    <a:pt x="750" y="374"/>
                  </a:lnTo>
                  <a:lnTo>
                    <a:pt x="741" y="429"/>
                  </a:lnTo>
                  <a:lnTo>
                    <a:pt x="734" y="475"/>
                  </a:lnTo>
                  <a:lnTo>
                    <a:pt x="730" y="508"/>
                  </a:lnTo>
                  <a:lnTo>
                    <a:pt x="730" y="508"/>
                  </a:lnTo>
                  <a:lnTo>
                    <a:pt x="728" y="508"/>
                  </a:lnTo>
                  <a:lnTo>
                    <a:pt x="726" y="508"/>
                  </a:lnTo>
                  <a:lnTo>
                    <a:pt x="724" y="508"/>
                  </a:lnTo>
                  <a:lnTo>
                    <a:pt x="722" y="478"/>
                  </a:lnTo>
                  <a:lnTo>
                    <a:pt x="716" y="435"/>
                  </a:lnTo>
                  <a:lnTo>
                    <a:pt x="707" y="381"/>
                  </a:lnTo>
                  <a:lnTo>
                    <a:pt x="695" y="320"/>
                  </a:lnTo>
                  <a:lnTo>
                    <a:pt x="681" y="256"/>
                  </a:lnTo>
                  <a:lnTo>
                    <a:pt x="669" y="193"/>
                  </a:lnTo>
                  <a:lnTo>
                    <a:pt x="656" y="133"/>
                  </a:lnTo>
                  <a:lnTo>
                    <a:pt x="644" y="80"/>
                  </a:lnTo>
                  <a:lnTo>
                    <a:pt x="635" y="38"/>
                  </a:lnTo>
                  <a:lnTo>
                    <a:pt x="628" y="10"/>
                  </a:lnTo>
                  <a:lnTo>
                    <a:pt x="626" y="0"/>
                  </a:lnTo>
                  <a:lnTo>
                    <a:pt x="613" y="0"/>
                  </a:lnTo>
                  <a:lnTo>
                    <a:pt x="579" y="0"/>
                  </a:lnTo>
                  <a:lnTo>
                    <a:pt x="527" y="0"/>
                  </a:lnTo>
                  <a:lnTo>
                    <a:pt x="465" y="0"/>
                  </a:lnTo>
                  <a:lnTo>
                    <a:pt x="397" y="0"/>
                  </a:lnTo>
                  <a:lnTo>
                    <a:pt x="327" y="0"/>
                  </a:lnTo>
                  <a:lnTo>
                    <a:pt x="265" y="0"/>
                  </a:lnTo>
                  <a:lnTo>
                    <a:pt x="213" y="0"/>
                  </a:lnTo>
                  <a:lnTo>
                    <a:pt x="179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042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4-3D3C-4DF5-8B0B-C345D76E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4686-1F86-4ED7-A895-ABD34481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Travel time (un)reliability has rarely been considered until recently.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SANDAG’s ABM2 travel time (un)reliability modeling follows SHRP2 C04 recommendations.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Test sensitivities of performance metrics to travel time (un)reliability.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E7BB2-10E0-444E-BEA6-8AC88269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9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C3E-9FCF-48A5-9378-05FF8119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142AA-27C7-4B7A-A959-9994870C6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5" y="1466056"/>
            <a:ext cx="7391400" cy="4411663"/>
          </a:xfrm>
        </p:spPr>
        <p:txBody>
          <a:bodyPr/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E0A25-1343-4F82-A13C-D3876ECD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8298AB6F-3379-4917-823E-C86E5D512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977" y="3054479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dirty="0"/>
              <a:t>Travel time variability regression model</a:t>
            </a:r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A6273B-EFD5-4994-85F1-60A0F10E4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77" y="3770880"/>
            <a:ext cx="8980134" cy="507352"/>
          </a:xfrm>
          <a:prstGeom prst="rect">
            <a:avLst/>
          </a:prstGeom>
        </p:spPr>
      </p:pic>
      <p:sp>
        <p:nvSpPr>
          <p:cNvPr id="18" name="Text Box 4">
            <a:extLst>
              <a:ext uri="{FF2B5EF4-FFF2-40B4-BE49-F238E27FC236}">
                <a16:creationId xmlns:a16="http://schemas.microsoft.com/office/drawing/2014/main" id="{E3CEF1E3-4A02-45CD-ACB2-A7BB821D4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877" y="1874546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dirty="0"/>
              <a:t>Generalized cost function for highway utility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B7AB3A-F5C7-4898-B96C-3413D7643D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77" y="2458157"/>
            <a:ext cx="8445497" cy="457200"/>
          </a:xfrm>
          <a:prstGeom prst="rect">
            <a:avLst/>
          </a:prstGeom>
        </p:spPr>
      </p:pic>
      <p:sp>
        <p:nvSpPr>
          <p:cNvPr id="21" name="Text Box 4">
            <a:extLst>
              <a:ext uri="{FF2B5EF4-FFF2-40B4-BE49-F238E27FC236}">
                <a16:creationId xmlns:a16="http://schemas.microsoft.com/office/drawing/2014/main" id="{DA2E4D7B-813E-466C-BEEA-44747FD11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077" y="4394071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dirty="0"/>
              <a:t>INRIX data used in creating regression model</a:t>
            </a:r>
          </a:p>
        </p:txBody>
      </p:sp>
    </p:spTree>
    <p:extLst>
      <p:ext uri="{BB962C8B-B14F-4D97-AF65-F5344CB8AC3E}">
        <p14:creationId xmlns:p14="http://schemas.microsoft.com/office/powerpoint/2010/main" val="130290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C68F-F829-45CE-92CB-447341D6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&amp;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3B56-29DC-49CF-9822-68E7A8A3A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Test Scenarios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Performance Metrics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Mode shares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Vehicle delay &amp; VMT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Trip length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Elasticities to (un)reliability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91C78-72C9-4B93-AFD2-99BB2D3C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42DAD028-A363-4DB5-949D-353338EA169B}"/>
              </a:ext>
            </a:extLst>
          </p:cNvPr>
          <p:cNvSpPr/>
          <p:nvPr/>
        </p:nvSpPr>
        <p:spPr>
          <a:xfrm flipV="1">
            <a:off x="6248401" y="2459572"/>
            <a:ext cx="217539" cy="189596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BA031FA6-E67F-46B5-B1BA-FBEAE6A5C017}"/>
              </a:ext>
            </a:extLst>
          </p:cNvPr>
          <p:cNvSpPr/>
          <p:nvPr/>
        </p:nvSpPr>
        <p:spPr>
          <a:xfrm flipV="1">
            <a:off x="6152533" y="2459571"/>
            <a:ext cx="217539" cy="189596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1">
            <a:extLst>
              <a:ext uri="{FF2B5EF4-FFF2-40B4-BE49-F238E27FC236}">
                <a16:creationId xmlns:a16="http://schemas.microsoft.com/office/drawing/2014/main" id="{C7A5C2AD-84C2-415F-9353-30A988703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633096"/>
              </p:ext>
            </p:extLst>
          </p:nvPr>
        </p:nvGraphicFramePr>
        <p:xfrm>
          <a:off x="3505200" y="2057401"/>
          <a:ext cx="4495800" cy="15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48">
                  <a:extLst>
                    <a:ext uri="{9D8B030D-6E8A-4147-A177-3AD203B41FA5}">
                      <a16:colId xmlns:a16="http://schemas.microsoft.com/office/drawing/2014/main" val="188944607"/>
                    </a:ext>
                  </a:extLst>
                </a:gridCol>
                <a:gridCol w="2537952">
                  <a:extLst>
                    <a:ext uri="{9D8B030D-6E8A-4147-A177-3AD203B41FA5}">
                      <a16:colId xmlns:a16="http://schemas.microsoft.com/office/drawing/2014/main" val="428307915"/>
                    </a:ext>
                  </a:extLst>
                </a:gridCol>
              </a:tblGrid>
              <a:tr h="27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(Un)Reliability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0631211"/>
                  </a:ext>
                </a:extLst>
              </a:tr>
              <a:tr h="311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496227"/>
                  </a:ext>
                </a:extLst>
              </a:tr>
              <a:tr h="311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437514"/>
                  </a:ext>
                </a:extLst>
              </a:tr>
              <a:tr h="311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623571"/>
                  </a:ext>
                </a:extLst>
              </a:tr>
              <a:tr h="311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1483633"/>
                  </a:ext>
                </a:extLst>
              </a:tr>
            </a:tbl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716338D6-9E30-449A-B67F-AE8B340515DA}"/>
              </a:ext>
            </a:extLst>
          </p:cNvPr>
          <p:cNvSpPr/>
          <p:nvPr/>
        </p:nvSpPr>
        <p:spPr>
          <a:xfrm rot="10800000" flipV="1">
            <a:off x="6096001" y="3029176"/>
            <a:ext cx="217539" cy="189596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C1D4D5C-D690-435C-BE7C-C113A89740D8}"/>
              </a:ext>
            </a:extLst>
          </p:cNvPr>
          <p:cNvSpPr/>
          <p:nvPr/>
        </p:nvSpPr>
        <p:spPr>
          <a:xfrm rot="10800000" flipV="1">
            <a:off x="6110438" y="3334202"/>
            <a:ext cx="217539" cy="189596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A7B1968B-0E87-4631-B19D-1F0AF55F9A92}"/>
              </a:ext>
            </a:extLst>
          </p:cNvPr>
          <p:cNvSpPr/>
          <p:nvPr/>
        </p:nvSpPr>
        <p:spPr>
          <a:xfrm rot="10800000">
            <a:off x="6075880" y="2401971"/>
            <a:ext cx="217540" cy="229812"/>
          </a:xfrm>
          <a:prstGeom prst="up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7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4-3D3C-4DF5-8B0B-C345D76E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Test Results-1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4686-1F86-4ED7-A895-ABD34481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E7BB2-10E0-444E-BEA6-8AC88269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6307E-8F4F-4AD4-A1CD-A1112A909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862" y="2273569"/>
            <a:ext cx="4584589" cy="27556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5DD6A0-8D91-44F5-87C1-632535922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27356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5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4-3D3C-4DF5-8B0B-C345D76E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Test Results-2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4686-1F86-4ED7-A895-ABD34481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E7BB2-10E0-444E-BEA6-8AC88269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7F2D7-7108-46CB-B19F-C04342802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24478"/>
            <a:ext cx="4584589" cy="27556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96F7D0-98F9-4808-9A17-2EDA0AEAF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0211" y="2124478"/>
            <a:ext cx="4864400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0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4-3D3C-4DF5-8B0B-C345D76E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Test Results-3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4686-1F86-4ED7-A895-ABD34481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E7BB2-10E0-444E-BEA6-8AC88269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561B2-2F05-434E-AEF3-94937F69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066426"/>
            <a:ext cx="4584589" cy="27251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79231F-7E81-4D0F-8AAA-80DCBB1CD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636" y="2039936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2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CF84-3D3C-4DF5-8B0B-C345D76E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4686-1F86-4ED7-A895-ABD34481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Modeling travel time (un)reliability becomes possible with big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Activity-Based Model is suitable for incorporating travel time (un)reliability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Performance metrics show limited sensitivity to travel time (un)reliability; as travel time (un)reliability increases: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SOV mode share decreased more than 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Trip length increases slightly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Vehicle delay increases slightly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Vehicle delay shows larger sensitivity than VMT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E7BB2-10E0-444E-BEA6-8AC88269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7937504"/>
      </p:ext>
    </p:extLst>
  </p:cSld>
  <p:clrMapOvr>
    <a:masterClrMapping/>
  </p:clrMapOvr>
</p:sld>
</file>

<file path=ppt/theme/theme1.xml><?xml version="1.0" encoding="utf-8"?>
<a:theme xmlns:a="http://schemas.openxmlformats.org/drawingml/2006/main" name="Tech Services Template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C5396D2-02D1-410F-9F0D-73F6F0F10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34730</TotalTime>
  <Words>300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Tech Services Template</vt:lpstr>
      <vt:lpstr>PowerPoint Presentation</vt:lpstr>
      <vt:lpstr>Background</vt:lpstr>
      <vt:lpstr>Methodologies</vt:lpstr>
      <vt:lpstr>Scenarios &amp; Performance Metrics</vt:lpstr>
      <vt:lpstr>Sensitivity Test Results-1</vt:lpstr>
      <vt:lpstr>Sensitivity Test Results-2</vt:lpstr>
      <vt:lpstr>Sensitivity Test Results-3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Training</dc:title>
  <dc:creator>Major, Ray</dc:creator>
  <cp:keywords/>
  <cp:lastModifiedBy>Sun, Wu</cp:lastModifiedBy>
  <cp:revision>433</cp:revision>
  <cp:lastPrinted>2018-09-18T15:51:42Z</cp:lastPrinted>
  <dcterms:created xsi:type="dcterms:W3CDTF">2017-05-25T15:54:39Z</dcterms:created>
  <dcterms:modified xsi:type="dcterms:W3CDTF">2019-05-27T19:34:20Z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